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361" r:id="rId4"/>
    <p:sldId id="302" r:id="rId5"/>
    <p:sldId id="290" r:id="rId6"/>
    <p:sldId id="303" r:id="rId7"/>
    <p:sldId id="307" r:id="rId8"/>
    <p:sldId id="263" r:id="rId9"/>
    <p:sldId id="312" r:id="rId10"/>
    <p:sldId id="309" r:id="rId11"/>
    <p:sldId id="310" r:id="rId12"/>
    <p:sldId id="311" r:id="rId13"/>
    <p:sldId id="373" r:id="rId14"/>
    <p:sldId id="335" r:id="rId15"/>
    <p:sldId id="336" r:id="rId16"/>
    <p:sldId id="337" r:id="rId17"/>
    <p:sldId id="338" r:id="rId18"/>
    <p:sldId id="340" r:id="rId19"/>
    <p:sldId id="341" r:id="rId20"/>
    <p:sldId id="343" r:id="rId21"/>
    <p:sldId id="344" r:id="rId22"/>
    <p:sldId id="345" r:id="rId23"/>
    <p:sldId id="346" r:id="rId24"/>
    <p:sldId id="347" r:id="rId25"/>
    <p:sldId id="348" r:id="rId26"/>
    <p:sldId id="355" r:id="rId27"/>
    <p:sldId id="359" r:id="rId28"/>
    <p:sldId id="360" r:id="rId29"/>
    <p:sldId id="358" r:id="rId30"/>
    <p:sldId id="349" r:id="rId31"/>
    <p:sldId id="351" r:id="rId32"/>
    <p:sldId id="353" r:id="rId33"/>
    <p:sldId id="362" r:id="rId34"/>
    <p:sldId id="363" r:id="rId35"/>
    <p:sldId id="364" r:id="rId36"/>
    <p:sldId id="372" r:id="rId37"/>
    <p:sldId id="367" r:id="rId38"/>
    <p:sldId id="366" r:id="rId39"/>
    <p:sldId id="368" r:id="rId40"/>
    <p:sldId id="370" r:id="rId41"/>
    <p:sldId id="371" r:id="rId42"/>
    <p:sldId id="374" r:id="rId43"/>
    <p:sldId id="281" r:id="rId44"/>
  </p:sldIdLst>
  <p:sldSz cx="9144000" cy="5143500" type="screen16x9"/>
  <p:notesSz cx="6858000" cy="9144000"/>
  <p:custDataLst>
    <p:tags r:id="rId4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6" autoAdjust="0"/>
    <p:restoredTop sz="94660"/>
  </p:normalViewPr>
  <p:slideViewPr>
    <p:cSldViewPr>
      <p:cViewPr varScale="1">
        <p:scale>
          <a:sx n="109" d="100"/>
          <a:sy n="109" d="100"/>
        </p:scale>
        <p:origin x="126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44656"/>
        <c:axId val="75945216"/>
      </c:scatterChart>
      <c:valAx>
        <c:axId val="7594465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75945216"/>
        <c:crosses val="autoZero"/>
        <c:crossBetween val="midCat"/>
      </c:valAx>
      <c:valAx>
        <c:axId val="7594521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7594465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52032"/>
        <c:axId val="169452592"/>
      </c:scatterChart>
      <c:valAx>
        <c:axId val="16945203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69452592"/>
        <c:crosses val="autoZero"/>
        <c:crossBetween val="midCat"/>
      </c:valAx>
      <c:valAx>
        <c:axId val="16945259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6945203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58752"/>
        <c:axId val="169459312"/>
      </c:scatterChart>
      <c:valAx>
        <c:axId val="16945875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69459312"/>
        <c:crosses val="autoZero"/>
        <c:crossBetween val="midCat"/>
        <c:majorUnit val="1"/>
      </c:valAx>
      <c:valAx>
        <c:axId val="16945931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6945875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65472"/>
        <c:axId val="169466032"/>
      </c:scatterChart>
      <c:valAx>
        <c:axId val="16946547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69466032"/>
        <c:crosses val="autoZero"/>
        <c:crossBetween val="midCat"/>
        <c:majorUnit val="0.5"/>
      </c:valAx>
      <c:valAx>
        <c:axId val="16946603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6946547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31264"/>
        <c:axId val="170331824"/>
      </c:scatterChart>
      <c:valAx>
        <c:axId val="1703312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70331824"/>
        <c:crosses val="autoZero"/>
        <c:crossBetween val="midCat"/>
        <c:majorUnit val="0.5"/>
      </c:valAx>
      <c:valAx>
        <c:axId val="1703318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7033126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38544"/>
        <c:axId val="170339104"/>
      </c:scatterChart>
      <c:valAx>
        <c:axId val="17033854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70339104"/>
        <c:crosses val="autoZero"/>
        <c:crossBetween val="midCat"/>
        <c:majorUnit val="0.5"/>
      </c:valAx>
      <c:valAx>
        <c:axId val="17033910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500" baseline="0"/>
            </a:pPr>
            <a:endParaRPr lang="zh-CN"/>
          </a:p>
        </c:txPr>
        <c:crossAx val="17033854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5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23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28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7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6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17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95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6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96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1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59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99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93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01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1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55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94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8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65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35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89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89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65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5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13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34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37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57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66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55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55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24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48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1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4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62.xml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4" Type="http://schemas.openxmlformats.org/officeDocument/2006/relationships/tags" Target="../tags/tag63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66.xml"/><Relationship Id="rId7" Type="http://schemas.openxmlformats.org/officeDocument/2006/relationships/image" Target="../media/image13.png"/><Relationship Id="rId12" Type="http://schemas.openxmlformats.org/officeDocument/2006/relationships/image" Target="../media/image63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tags" Target="../tags/tag67.xml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70.xml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tags" Target="../tags/tag71.xml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69.jpe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80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78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970.png"/><Relationship Id="rId5" Type="http://schemas.openxmlformats.org/officeDocument/2006/relationships/image" Target="../media/image43.png"/><Relationship Id="rId10" Type="http://schemas.openxmlformats.org/officeDocument/2006/relationships/image" Target="../media/image111.png"/><Relationship Id="rId4" Type="http://schemas.openxmlformats.org/officeDocument/2006/relationships/image" Target="../media/image90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1.png"/><Relationship Id="rId26" Type="http://schemas.openxmlformats.org/officeDocument/2006/relationships/image" Target="../media/image130.png"/><Relationship Id="rId3" Type="http://schemas.openxmlformats.org/officeDocument/2006/relationships/tags" Target="../tags/tag75.xml"/><Relationship Id="rId21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5" Type="http://schemas.openxmlformats.org/officeDocument/2006/relationships/image" Target="../media/image1160.png"/><Relationship Id="rId33" Type="http://schemas.openxmlformats.org/officeDocument/2006/relationships/image" Target="../media/image137.png"/><Relationship Id="rId2" Type="http://schemas.openxmlformats.org/officeDocument/2006/relationships/tags" Target="../tags/tag74.xml"/><Relationship Id="rId16" Type="http://schemas.openxmlformats.org/officeDocument/2006/relationships/image" Target="../media/image119.png"/><Relationship Id="rId20" Type="http://schemas.openxmlformats.org/officeDocument/2006/relationships/image" Target="../media/image43.png"/><Relationship Id="rId29" Type="http://schemas.openxmlformats.org/officeDocument/2006/relationships/image" Target="../media/image133.png"/><Relationship Id="rId1" Type="http://schemas.openxmlformats.org/officeDocument/2006/relationships/tags" Target="../tags/tag73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91.png"/><Relationship Id="rId24" Type="http://schemas.openxmlformats.org/officeDocument/2006/relationships/image" Target="../media/image126.png"/><Relationship Id="rId32" Type="http://schemas.openxmlformats.org/officeDocument/2006/relationships/image" Target="../media/image136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18.png"/><Relationship Id="rId23" Type="http://schemas.openxmlformats.org/officeDocument/2006/relationships/image" Target="../media/image125.png"/><Relationship Id="rId28" Type="http://schemas.openxmlformats.org/officeDocument/2006/relationships/image" Target="../media/image132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5.png"/><Relationship Id="rId4" Type="http://schemas.openxmlformats.org/officeDocument/2006/relationships/tags" Target="../tags/tag76.xml"/><Relationship Id="rId9" Type="http://schemas.openxmlformats.org/officeDocument/2006/relationships/image" Target="../media/image129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8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2.png"/><Relationship Id="rId18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12" Type="http://schemas.openxmlformats.org/officeDocument/2006/relationships/image" Target="../media/image161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3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60.png"/><Relationship Id="rId5" Type="http://schemas.openxmlformats.org/officeDocument/2006/relationships/image" Target="../media/image117.png"/><Relationship Id="rId15" Type="http://schemas.openxmlformats.org/officeDocument/2006/relationships/image" Target="../media/image150.png"/><Relationship Id="rId19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Relationship Id="rId1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oleObject" Target="../embeddings/oleObject2.bin"/><Relationship Id="rId26" Type="http://schemas.openxmlformats.org/officeDocument/2006/relationships/image" Target="../media/image156.png"/><Relationship Id="rId39" Type="http://schemas.openxmlformats.org/officeDocument/2006/relationships/image" Target="../media/image179.png"/><Relationship Id="rId21" Type="http://schemas.openxmlformats.org/officeDocument/2006/relationships/image" Target="../media/image119.wmf"/><Relationship Id="rId34" Type="http://schemas.openxmlformats.org/officeDocument/2006/relationships/image" Target="../media/image174.png"/><Relationship Id="rId42" Type="http://schemas.openxmlformats.org/officeDocument/2006/relationships/image" Target="../media/image182.png"/><Relationship Id="rId47" Type="http://schemas.openxmlformats.org/officeDocument/2006/relationships/image" Target="../media/image187.png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6" Type="http://schemas.openxmlformats.org/officeDocument/2006/relationships/oleObject" Target="../embeddings/oleObject1.bin"/><Relationship Id="rId29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oleObject" Target="../embeddings/oleObject5.bin"/><Relationship Id="rId32" Type="http://schemas.openxmlformats.org/officeDocument/2006/relationships/image" Target="../media/image1720.png"/><Relationship Id="rId37" Type="http://schemas.openxmlformats.org/officeDocument/2006/relationships/image" Target="../media/image177.png"/><Relationship Id="rId40" Type="http://schemas.openxmlformats.org/officeDocument/2006/relationships/image" Target="../media/image180.png"/><Relationship Id="rId45" Type="http://schemas.openxmlformats.org/officeDocument/2006/relationships/image" Target="../media/image171.png"/><Relationship Id="rId5" Type="http://schemas.openxmlformats.org/officeDocument/2006/relationships/tags" Target="../tags/tag80.xml"/><Relationship Id="rId15" Type="http://schemas.openxmlformats.org/officeDocument/2006/relationships/image" Target="../media/image168.png"/><Relationship Id="rId23" Type="http://schemas.openxmlformats.org/officeDocument/2006/relationships/image" Target="../media/image120.wmf"/><Relationship Id="rId28" Type="http://schemas.openxmlformats.org/officeDocument/2006/relationships/image" Target="../media/image158.png"/><Relationship Id="rId36" Type="http://schemas.openxmlformats.org/officeDocument/2006/relationships/image" Target="../media/image176.png"/><Relationship Id="rId49" Type="http://schemas.openxmlformats.org/officeDocument/2006/relationships/image" Target="../media/image189.png"/><Relationship Id="rId10" Type="http://schemas.openxmlformats.org/officeDocument/2006/relationships/notesSlide" Target="../notesSlides/notesSlide21.xml"/><Relationship Id="rId19" Type="http://schemas.openxmlformats.org/officeDocument/2006/relationships/image" Target="../media/image118.wmf"/><Relationship Id="rId31" Type="http://schemas.openxmlformats.org/officeDocument/2006/relationships/image" Target="../media/image170.png"/><Relationship Id="rId44" Type="http://schemas.openxmlformats.org/officeDocument/2006/relationships/image" Target="../media/image184.png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7.png"/><Relationship Id="rId22" Type="http://schemas.openxmlformats.org/officeDocument/2006/relationships/oleObject" Target="../embeddings/oleObject4.bin"/><Relationship Id="rId27" Type="http://schemas.openxmlformats.org/officeDocument/2006/relationships/image" Target="../media/image157.png"/><Relationship Id="rId30" Type="http://schemas.openxmlformats.org/officeDocument/2006/relationships/image" Target="../media/image169.png"/><Relationship Id="rId35" Type="http://schemas.openxmlformats.org/officeDocument/2006/relationships/image" Target="../media/image175.png"/><Relationship Id="rId43" Type="http://schemas.openxmlformats.org/officeDocument/2006/relationships/image" Target="../media/image183.png"/><Relationship Id="rId48" Type="http://schemas.openxmlformats.org/officeDocument/2006/relationships/image" Target="../media/image188.png"/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12" Type="http://schemas.openxmlformats.org/officeDocument/2006/relationships/image" Target="../media/image165.png"/><Relationship Id="rId17" Type="http://schemas.openxmlformats.org/officeDocument/2006/relationships/image" Target="../media/image117.wmf"/><Relationship Id="rId25" Type="http://schemas.openxmlformats.org/officeDocument/2006/relationships/image" Target="../media/image121.wmf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Relationship Id="rId46" Type="http://schemas.openxmlformats.org/officeDocument/2006/relationships/image" Target="../media/image186.png"/><Relationship Id="rId20" Type="http://schemas.openxmlformats.org/officeDocument/2006/relationships/oleObject" Target="../embeddings/oleObject3.bin"/><Relationship Id="rId41" Type="http://schemas.openxmlformats.org/officeDocument/2006/relationships/image" Target="../media/image181.png"/><Relationship Id="rId1" Type="http://schemas.openxmlformats.org/officeDocument/2006/relationships/vmlDrawing" Target="../drawings/vmlDrawing1.vml"/><Relationship Id="rId6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39" Type="http://schemas.openxmlformats.org/officeDocument/2006/relationships/image" Target="../media/image195.png"/><Relationship Id="rId34" Type="http://schemas.openxmlformats.org/officeDocument/2006/relationships/image" Target="../media/image197.png"/><Relationship Id="rId42" Type="http://schemas.openxmlformats.org/officeDocument/2006/relationships/image" Target="../media/image158.png"/><Relationship Id="rId47" Type="http://schemas.openxmlformats.org/officeDocument/2006/relationships/image" Target="../media/image174.png"/><Relationship Id="rId50" Type="http://schemas.openxmlformats.org/officeDocument/2006/relationships/image" Target="../media/image196.png"/><Relationship Id="rId7" Type="http://schemas.openxmlformats.org/officeDocument/2006/relationships/tags" Target="../tags/tag90.xml"/><Relationship Id="rId12" Type="http://schemas.openxmlformats.org/officeDocument/2006/relationships/image" Target="../media/image166.png"/><Relationship Id="rId33" Type="http://schemas.openxmlformats.org/officeDocument/2006/relationships/image" Target="../media/image193.png"/><Relationship Id="rId38" Type="http://schemas.openxmlformats.org/officeDocument/2006/relationships/image" Target="../media/image201.png"/><Relationship Id="rId46" Type="http://schemas.openxmlformats.org/officeDocument/2006/relationships/image" Target="../media/image173.png"/><Relationship Id="rId2" Type="http://schemas.openxmlformats.org/officeDocument/2006/relationships/tags" Target="../tags/tag85.xml"/><Relationship Id="rId41" Type="http://schemas.openxmlformats.org/officeDocument/2006/relationships/image" Target="../media/image157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190.png"/><Relationship Id="rId32" Type="http://schemas.openxmlformats.org/officeDocument/2006/relationships/image" Target="../media/image192.png"/><Relationship Id="rId37" Type="http://schemas.openxmlformats.org/officeDocument/2006/relationships/image" Target="../media/image200.png"/><Relationship Id="rId40" Type="http://schemas.openxmlformats.org/officeDocument/2006/relationships/image" Target="../media/image156.png"/><Relationship Id="rId45" Type="http://schemas.openxmlformats.org/officeDocument/2006/relationships/image" Target="../media/image170.png"/><Relationship Id="rId5" Type="http://schemas.openxmlformats.org/officeDocument/2006/relationships/tags" Target="../tags/tag88.xml"/><Relationship Id="rId15" Type="http://schemas.openxmlformats.org/officeDocument/2006/relationships/image" Target="../media/image185.png"/><Relationship Id="rId36" Type="http://schemas.openxmlformats.org/officeDocument/2006/relationships/image" Target="../media/image199.png"/><Relationship Id="rId49" Type="http://schemas.openxmlformats.org/officeDocument/2006/relationships/image" Target="../media/image171.png"/><Relationship Id="rId10" Type="http://schemas.openxmlformats.org/officeDocument/2006/relationships/image" Target="../media/image164.png"/><Relationship Id="rId31" Type="http://schemas.openxmlformats.org/officeDocument/2006/relationships/image" Target="../media/image194.png"/><Relationship Id="rId44" Type="http://schemas.openxmlformats.org/officeDocument/2006/relationships/image" Target="../media/image169.png"/><Relationship Id="rId4" Type="http://schemas.openxmlformats.org/officeDocument/2006/relationships/tags" Target="../tags/tag87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172.png"/><Relationship Id="rId30" Type="http://schemas.openxmlformats.org/officeDocument/2006/relationships/image" Target="../media/image202.png"/><Relationship Id="rId35" Type="http://schemas.openxmlformats.org/officeDocument/2006/relationships/image" Target="../media/image198.png"/><Relationship Id="rId43" Type="http://schemas.openxmlformats.org/officeDocument/2006/relationships/image" Target="../media/image159.png"/><Relationship Id="rId48" Type="http://schemas.openxmlformats.org/officeDocument/2006/relationships/image" Target="../media/image175.png"/><Relationship Id="rId8" Type="http://schemas.openxmlformats.org/officeDocument/2006/relationships/slideLayout" Target="../slideLayouts/slideLayout2.xml"/><Relationship Id="rId51" Type="http://schemas.openxmlformats.org/officeDocument/2006/relationships/image" Target="../media/image203.png"/><Relationship Id="rId3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image" Target="../media/image208.png"/><Relationship Id="rId26" Type="http://schemas.openxmlformats.org/officeDocument/2006/relationships/image" Target="../media/image229.png"/><Relationship Id="rId3" Type="http://schemas.openxmlformats.org/officeDocument/2006/relationships/image" Target="../media/image207.png"/><Relationship Id="rId21" Type="http://schemas.openxmlformats.org/officeDocument/2006/relationships/image" Target="../media/image224.png"/><Relationship Id="rId34" Type="http://schemas.openxmlformats.org/officeDocument/2006/relationships/image" Target="../media/image236.png"/><Relationship Id="rId7" Type="http://schemas.openxmlformats.org/officeDocument/2006/relationships/image" Target="../media/image213.png"/><Relationship Id="rId12" Type="http://schemas.openxmlformats.org/officeDocument/2006/relationships/image" Target="../media/image85.png"/><Relationship Id="rId17" Type="http://schemas.openxmlformats.org/officeDocument/2006/relationships/image" Target="../media/image99.png"/><Relationship Id="rId25" Type="http://schemas.openxmlformats.org/officeDocument/2006/relationships/image" Target="../media/image228.png"/><Relationship Id="rId33" Type="http://schemas.openxmlformats.org/officeDocument/2006/relationships/image" Target="../media/image23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20.png"/><Relationship Id="rId20" Type="http://schemas.openxmlformats.org/officeDocument/2006/relationships/image" Target="../media/image223.png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27.png"/><Relationship Id="rId32" Type="http://schemas.openxmlformats.org/officeDocument/2006/relationships/image" Target="../media/image234.png"/><Relationship Id="rId5" Type="http://schemas.openxmlformats.org/officeDocument/2006/relationships/image" Target="../media/image211.png"/><Relationship Id="rId15" Type="http://schemas.openxmlformats.org/officeDocument/2006/relationships/image" Target="../media/image219.png"/><Relationship Id="rId23" Type="http://schemas.openxmlformats.org/officeDocument/2006/relationships/image" Target="../media/image226.png"/><Relationship Id="rId28" Type="http://schemas.openxmlformats.org/officeDocument/2006/relationships/image" Target="../media/image231.png"/><Relationship Id="rId36" Type="http://schemas.openxmlformats.org/officeDocument/2006/relationships/image" Target="../media/image2070.png"/><Relationship Id="rId10" Type="http://schemas.openxmlformats.org/officeDocument/2006/relationships/image" Target="../media/image216.png"/><Relationship Id="rId19" Type="http://schemas.openxmlformats.org/officeDocument/2006/relationships/image" Target="../media/image222.png"/><Relationship Id="rId31" Type="http://schemas.openxmlformats.org/officeDocument/2006/relationships/image" Target="../media/image9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87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Relationship Id="rId30" Type="http://schemas.openxmlformats.org/officeDocument/2006/relationships/image" Target="../media/image233.png"/><Relationship Id="rId35" Type="http://schemas.openxmlformats.org/officeDocument/2006/relationships/image" Target="../media/image237.png"/><Relationship Id="rId8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9" Type="http://schemas.openxmlformats.org/officeDocument/2006/relationships/image" Target="../media/image269.png"/><Relationship Id="rId21" Type="http://schemas.openxmlformats.org/officeDocument/2006/relationships/image" Target="../media/image255.png"/><Relationship Id="rId34" Type="http://schemas.openxmlformats.org/officeDocument/2006/relationships/image" Target="../media/image268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33" Type="http://schemas.openxmlformats.org/officeDocument/2006/relationships/image" Target="../media/image267.png"/><Relationship Id="rId38" Type="http://schemas.openxmlformats.org/officeDocument/2006/relationships/image" Target="../media/image27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36" Type="http://schemas.openxmlformats.org/officeDocument/2006/relationships/image" Target="../media/image270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31" Type="http://schemas.openxmlformats.org/officeDocument/2006/relationships/image" Target="../media/image265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Relationship Id="rId30" Type="http://schemas.openxmlformats.org/officeDocument/2006/relationships/image" Target="../media/image264.png"/><Relationship Id="rId35" Type="http://schemas.openxmlformats.org/officeDocument/2006/relationships/image" Target="../media/image221.png"/><Relationship Id="rId8" Type="http://schemas.openxmlformats.org/officeDocument/2006/relationships/image" Target="../media/image242.png"/><Relationship Id="rId3" Type="http://schemas.openxmlformats.org/officeDocument/2006/relationships/image" Target="../media/image2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2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1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5" Type="http://schemas.openxmlformats.org/officeDocument/2006/relationships/image" Target="../media/image284.pn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43.png"/><Relationship Id="rId14" Type="http://schemas.openxmlformats.org/officeDocument/2006/relationships/image" Target="../media/image2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6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43.png"/><Relationship Id="rId15" Type="http://schemas.openxmlformats.org/officeDocument/2006/relationships/image" Target="../media/image287.png"/><Relationship Id="rId10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3" Type="http://schemas.openxmlformats.org/officeDocument/2006/relationships/image" Target="../media/image286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286.png"/><Relationship Id="rId7" Type="http://schemas.openxmlformats.org/officeDocument/2006/relationships/image" Target="../media/image299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0.png"/><Relationship Id="rId3" Type="http://schemas.openxmlformats.org/officeDocument/2006/relationships/image" Target="../media/image2870.png"/><Relationship Id="rId7" Type="http://schemas.openxmlformats.org/officeDocument/2006/relationships/image" Target="../media/image29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uralnetworksanddeeplearning.com/chap3.html" TargetMode="External"/><Relationship Id="rId11" Type="http://schemas.openxmlformats.org/officeDocument/2006/relationships/image" Target="../media/image323.png"/><Relationship Id="rId5" Type="http://schemas.openxmlformats.org/officeDocument/2006/relationships/image" Target="../media/image2890.png"/><Relationship Id="rId10" Type="http://schemas.openxmlformats.org/officeDocument/2006/relationships/image" Target="../media/image2930.png"/><Relationship Id="rId4" Type="http://schemas.openxmlformats.org/officeDocument/2006/relationships/image" Target="../media/image322.png"/><Relationship Id="rId9" Type="http://schemas.openxmlformats.org/officeDocument/2006/relationships/image" Target="../media/image3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16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gif"/><Relationship Id="rId4" Type="http://schemas.openxmlformats.org/officeDocument/2006/relationships/image" Target="../media/image3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5.png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2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0.png"/><Relationship Id="rId5" Type="http://schemas.openxmlformats.org/officeDocument/2006/relationships/image" Target="../media/image3430.png"/><Relationship Id="rId4" Type="http://schemas.openxmlformats.org/officeDocument/2006/relationships/image" Target="../media/image3420.png"/><Relationship Id="rId9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7.png"/><Relationship Id="rId3" Type="http://schemas.openxmlformats.org/officeDocument/2006/relationships/tags" Target="../tags/tag7.xml"/><Relationship Id="rId21" Type="http://schemas.openxmlformats.org/officeDocument/2006/relationships/image" Target="../media/image14.png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1.png"/><Relationship Id="rId2" Type="http://schemas.openxmlformats.org/officeDocument/2006/relationships/tags" Target="../tags/tag6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10" Type="http://schemas.openxmlformats.org/officeDocument/2006/relationships/tags" Target="../tags/tag14.xml"/><Relationship Id="rId19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chart" Target="../charts/chart2.xml"/><Relationship Id="rId2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png"/><Relationship Id="rId4" Type="http://schemas.openxmlformats.org/officeDocument/2006/relationships/image" Target="../media/image3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2.png"/><Relationship Id="rId17" Type="http://schemas.openxmlformats.org/officeDocument/2006/relationships/image" Target="../media/image20.png"/><Relationship Id="rId2" Type="http://schemas.openxmlformats.org/officeDocument/2006/relationships/tags" Target="../tags/tag17.xml"/><Relationship Id="rId16" Type="http://schemas.openxmlformats.org/officeDocument/2006/relationships/image" Target="../media/image19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7.png"/><Relationship Id="rId5" Type="http://schemas.openxmlformats.org/officeDocument/2006/relationships/tags" Target="../tags/tag20.xml"/><Relationship Id="rId15" Type="http://schemas.openxmlformats.org/officeDocument/2006/relationships/image" Target="../media/image18.png"/><Relationship Id="rId10" Type="http://schemas.openxmlformats.org/officeDocument/2006/relationships/notesSlide" Target="../notesSlides/notesSlide5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24.png"/><Relationship Id="rId39" Type="http://schemas.openxmlformats.org/officeDocument/2006/relationships/image" Target="../media/image36.png"/><Relationship Id="rId21" Type="http://schemas.openxmlformats.org/officeDocument/2006/relationships/notesSlide" Target="../notesSlides/notesSlide6.xml"/><Relationship Id="rId34" Type="http://schemas.openxmlformats.org/officeDocument/2006/relationships/image" Target="../media/image27.png"/><Relationship Id="rId42" Type="http://schemas.openxmlformats.org/officeDocument/2006/relationships/image" Target="../media/image39.png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5.png"/><Relationship Id="rId41" Type="http://schemas.openxmlformats.org/officeDocument/2006/relationships/image" Target="../media/image3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23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22.png"/><Relationship Id="rId28" Type="http://schemas.openxmlformats.org/officeDocument/2006/relationships/image" Target="../media/image20.png"/><Relationship Id="rId36" Type="http://schemas.openxmlformats.org/officeDocument/2006/relationships/image" Target="../media/image33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28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chart" Target="../charts/chart3.xml"/><Relationship Id="rId27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chart" Target="../charts/chart4.xml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chart" Target="../charts/chart5.xml"/><Relationship Id="rId17" Type="http://schemas.openxmlformats.org/officeDocument/2006/relationships/image" Target="../media/image31.png"/><Relationship Id="rId2" Type="http://schemas.openxmlformats.org/officeDocument/2006/relationships/tags" Target="../tags/tag44.xml"/><Relationship Id="rId16" Type="http://schemas.openxmlformats.org/officeDocument/2006/relationships/image" Target="../media/image2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3.png"/><Relationship Id="rId5" Type="http://schemas.openxmlformats.org/officeDocument/2006/relationships/tags" Target="../tags/tag47.xml"/><Relationship Id="rId1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chart" Target="../charts/chart6.xml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17" Type="http://schemas.openxmlformats.org/officeDocument/2006/relationships/image" Target="../media/image42.png"/><Relationship Id="rId2" Type="http://schemas.openxmlformats.org/officeDocument/2006/relationships/tags" Target="../tags/tag51.xml"/><Relationship Id="rId16" Type="http://schemas.openxmlformats.org/officeDocument/2006/relationships/image" Target="../media/image27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18.png"/><Relationship Id="rId5" Type="http://schemas.openxmlformats.org/officeDocument/2006/relationships/tags" Target="../tags/tag54.xml"/><Relationship Id="rId1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tags" Target="../tags/tag53.xml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9.png"/><Relationship Id="rId18" Type="http://schemas.openxmlformats.org/officeDocument/2006/relationships/image" Target="../media/image50.png"/><Relationship Id="rId3" Type="http://schemas.openxmlformats.org/officeDocument/2006/relationships/tags" Target="../tags/tag58.xml"/><Relationship Id="rId7" Type="http://schemas.openxmlformats.org/officeDocument/2006/relationships/image" Target="../media/image43.png"/><Relationship Id="rId12" Type="http://schemas.openxmlformats.org/officeDocument/2006/relationships/image" Target="../media/image58.png"/><Relationship Id="rId17" Type="http://schemas.openxmlformats.org/officeDocument/2006/relationships/image" Target="../media/image49.png"/><Relationship Id="rId2" Type="http://schemas.openxmlformats.org/officeDocument/2006/relationships/tags" Target="../tags/tag57.xml"/><Relationship Id="rId16" Type="http://schemas.openxmlformats.org/officeDocument/2006/relationships/image" Target="../media/image62.png"/><Relationship Id="rId20" Type="http://schemas.openxmlformats.org/officeDocument/2006/relationships/image" Target="../media/image51.png"/><Relationship Id="rId1" Type="http://schemas.openxmlformats.org/officeDocument/2006/relationships/tags" Target="../tags/tag56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19" Type="http://schemas.openxmlformats.org/officeDocument/2006/relationships/image" Target="../media/image46.png"/><Relationship Id="rId4" Type="http://schemas.openxmlformats.org/officeDocument/2006/relationships/tags" Target="../tags/tag59.xml"/><Relationship Id="rId9" Type="http://schemas.openxmlformats.org/officeDocument/2006/relationships/image" Target="../media/image55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1331640" y="1779662"/>
            <a:ext cx="648122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Introduction to Neural Networks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LilyUPC" pitchFamily="34" charset="-34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76056" y="-3085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52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83772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25457" y="3579862"/>
            <a:ext cx="128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余文礼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12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25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" grpId="0" animBg="1"/>
      <p:bldP spid="10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9564" y="1656447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656447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02" y="820798"/>
            <a:ext cx="678942" cy="306324"/>
          </a:xfrm>
          <a:prstGeom prst="rect">
            <a:avLst/>
          </a:prstGeom>
        </p:spPr>
      </p:pic>
      <p:sp>
        <p:nvSpPr>
          <p:cNvPr id="36" name="TextBox 8"/>
          <p:cNvSpPr txBox="1"/>
          <p:nvPr/>
        </p:nvSpPr>
        <p:spPr>
          <a:xfrm>
            <a:off x="539552" y="1189923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7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0" y="1277998"/>
            <a:ext cx="519391" cy="222859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52" y="820798"/>
            <a:ext cx="1076706" cy="306324"/>
          </a:xfrm>
          <a:prstGeom prst="rect">
            <a:avLst/>
          </a:prstGeom>
        </p:spPr>
      </p:pic>
      <p:sp>
        <p:nvSpPr>
          <p:cNvPr id="39" name="TextBox 11"/>
          <p:cNvSpPr txBox="1"/>
          <p:nvPr/>
        </p:nvSpPr>
        <p:spPr>
          <a:xfrm>
            <a:off x="5292080" y="1189923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40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25" y="1277998"/>
            <a:ext cx="515722" cy="219456"/>
          </a:xfrm>
          <a:prstGeom prst="rect">
            <a:avLst/>
          </a:prstGeom>
        </p:spPr>
      </p:pic>
      <p:sp>
        <p:nvSpPr>
          <p:cNvPr id="41" name="AutoShape 12"/>
          <p:cNvSpPr>
            <a:spLocks noChangeArrowheads="1"/>
          </p:cNvSpPr>
          <p:nvPr/>
        </p:nvSpPr>
        <p:spPr bwMode="auto">
          <a:xfrm>
            <a:off x="7092280" y="3507854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cxnSp>
        <p:nvCxnSpPr>
          <p:cNvPr id="43" name="AutoShape 15"/>
          <p:cNvCxnSpPr>
            <a:cxnSpLocks noChangeShapeType="1"/>
            <a:endCxn id="41" idx="2"/>
          </p:cNvCxnSpPr>
          <p:nvPr/>
        </p:nvCxnSpPr>
        <p:spPr bwMode="auto">
          <a:xfrm flipV="1">
            <a:off x="7190403" y="3703077"/>
            <a:ext cx="1" cy="884897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46" name="AutoShape 15"/>
          <p:cNvCxnSpPr>
            <a:cxnSpLocks noChangeShapeType="1"/>
          </p:cNvCxnSpPr>
          <p:nvPr/>
        </p:nvCxnSpPr>
        <p:spPr bwMode="auto">
          <a:xfrm>
            <a:off x="5112280" y="3605465"/>
            <a:ext cx="1980000" cy="302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sysDash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426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02" y="820798"/>
            <a:ext cx="678942" cy="306324"/>
          </a:xfrm>
          <a:prstGeom prst="rect">
            <a:avLst/>
          </a:prstGeom>
        </p:spPr>
      </p:pic>
      <p:sp>
        <p:nvSpPr>
          <p:cNvPr id="36" name="TextBox 8"/>
          <p:cNvSpPr txBox="1"/>
          <p:nvPr/>
        </p:nvSpPr>
        <p:spPr>
          <a:xfrm>
            <a:off x="539552" y="1189923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(for fixed           , this is a function of x)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7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0" y="1277998"/>
            <a:ext cx="519391" cy="222859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52" y="820798"/>
            <a:ext cx="1076706" cy="306324"/>
          </a:xfrm>
          <a:prstGeom prst="rect">
            <a:avLst/>
          </a:prstGeom>
        </p:spPr>
      </p:pic>
      <p:sp>
        <p:nvSpPr>
          <p:cNvPr id="39" name="TextBox 11"/>
          <p:cNvSpPr txBox="1"/>
          <p:nvPr/>
        </p:nvSpPr>
        <p:spPr>
          <a:xfrm>
            <a:off x="5292080" y="1189923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(function of the parameters            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25" y="1277998"/>
            <a:ext cx="515722" cy="219456"/>
          </a:xfrm>
          <a:prstGeom prst="rect">
            <a:avLst/>
          </a:prstGeom>
        </p:spPr>
      </p:pic>
      <p:sp>
        <p:nvSpPr>
          <p:cNvPr id="41" name="AutoShape 12"/>
          <p:cNvSpPr>
            <a:spLocks noChangeArrowheads="1"/>
          </p:cNvSpPr>
          <p:nvPr/>
        </p:nvSpPr>
        <p:spPr bwMode="auto">
          <a:xfrm>
            <a:off x="7092280" y="3507854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9564" y="1656447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656447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6514552" y="3147813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7092280" y="3549151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6" name="AutoShape 15"/>
          <p:cNvCxnSpPr>
            <a:cxnSpLocks noChangeShapeType="1"/>
          </p:cNvCxnSpPr>
          <p:nvPr/>
        </p:nvCxnSpPr>
        <p:spPr bwMode="auto">
          <a:xfrm flipH="1" flipV="1">
            <a:off x="6618140" y="3245425"/>
            <a:ext cx="572263" cy="40644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97351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02" y="820798"/>
            <a:ext cx="678942" cy="306324"/>
          </a:xfrm>
          <a:prstGeom prst="rect">
            <a:avLst/>
          </a:prstGeom>
        </p:spPr>
      </p:pic>
      <p:sp>
        <p:nvSpPr>
          <p:cNvPr id="36" name="TextBox 8"/>
          <p:cNvSpPr txBox="1"/>
          <p:nvPr/>
        </p:nvSpPr>
        <p:spPr>
          <a:xfrm>
            <a:off x="539552" y="1189923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(for fixed           , this is a function of x)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7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0" y="1277998"/>
            <a:ext cx="519391" cy="222859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52" y="820798"/>
            <a:ext cx="1076706" cy="306324"/>
          </a:xfrm>
          <a:prstGeom prst="rect">
            <a:avLst/>
          </a:prstGeom>
        </p:spPr>
      </p:pic>
      <p:sp>
        <p:nvSpPr>
          <p:cNvPr id="39" name="TextBox 11"/>
          <p:cNvSpPr txBox="1"/>
          <p:nvPr/>
        </p:nvSpPr>
        <p:spPr>
          <a:xfrm>
            <a:off x="5292080" y="1189923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(function of the parameters            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25" y="1277998"/>
            <a:ext cx="515722" cy="219456"/>
          </a:xfrm>
          <a:prstGeom prst="rect">
            <a:avLst/>
          </a:prstGeom>
        </p:spPr>
      </p:pic>
      <p:sp>
        <p:nvSpPr>
          <p:cNvPr id="11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9564" y="1656447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656447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6520016" y="3140699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7092279" y="3553839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6228184" y="2787774"/>
            <a:ext cx="196247" cy="19522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7" name="AutoShape 15"/>
          <p:cNvCxnSpPr>
            <a:cxnSpLocks noChangeShapeType="1"/>
          </p:cNvCxnSpPr>
          <p:nvPr/>
        </p:nvCxnSpPr>
        <p:spPr bwMode="auto">
          <a:xfrm flipH="1" flipV="1">
            <a:off x="6618140" y="3245425"/>
            <a:ext cx="572263" cy="40644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H="1" flipV="1">
            <a:off x="6321143" y="2885386"/>
            <a:ext cx="296997" cy="36003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5"/>
          <p:cNvCxnSpPr>
            <a:cxnSpLocks noChangeShapeType="1"/>
          </p:cNvCxnSpPr>
          <p:nvPr/>
        </p:nvCxnSpPr>
        <p:spPr bwMode="auto">
          <a:xfrm>
            <a:off x="5112280" y="2888238"/>
            <a:ext cx="12088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 flipH="1" flipV="1">
            <a:off x="6335661" y="2872164"/>
            <a:ext cx="1166" cy="171581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sysDash"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676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4355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3936926" y="242885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3975026" y="264673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AutoShape 9"/>
          <p:cNvSpPr>
            <a:spLocks noChangeArrowheads="1"/>
          </p:cNvSpPr>
          <p:nvPr/>
        </p:nvSpPr>
        <p:spPr bwMode="auto">
          <a:xfrm>
            <a:off x="3955976" y="28681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AutoShape 10"/>
          <p:cNvSpPr>
            <a:spLocks noChangeArrowheads="1"/>
          </p:cNvSpPr>
          <p:nvPr/>
        </p:nvSpPr>
        <p:spPr bwMode="auto">
          <a:xfrm>
            <a:off x="3727376" y="30967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803576" y="33253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AutoShape 12"/>
          <p:cNvSpPr>
            <a:spLocks noChangeArrowheads="1"/>
          </p:cNvSpPr>
          <p:nvPr/>
        </p:nvSpPr>
        <p:spPr bwMode="auto">
          <a:xfrm>
            <a:off x="4108376" y="33825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AutoShape 13"/>
          <p:cNvSpPr>
            <a:spLocks noChangeArrowheads="1"/>
          </p:cNvSpPr>
          <p:nvPr/>
        </p:nvSpPr>
        <p:spPr bwMode="auto">
          <a:xfrm>
            <a:off x="4260776" y="35539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AutoShape 14"/>
          <p:cNvSpPr>
            <a:spLocks noChangeArrowheads="1"/>
          </p:cNvSpPr>
          <p:nvPr/>
        </p:nvSpPr>
        <p:spPr bwMode="auto">
          <a:xfrm>
            <a:off x="4184576" y="37825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1" name="AutoShape 15"/>
          <p:cNvCxnSpPr>
            <a:cxnSpLocks noChangeShapeType="1"/>
          </p:cNvCxnSpPr>
          <p:nvPr/>
        </p:nvCxnSpPr>
        <p:spPr bwMode="auto">
          <a:xfrm>
            <a:off x="3838501" y="3182515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16"/>
          <p:cNvCxnSpPr>
            <a:cxnSpLocks noChangeShapeType="1"/>
          </p:cNvCxnSpPr>
          <p:nvPr/>
        </p:nvCxnSpPr>
        <p:spPr bwMode="auto">
          <a:xfrm flipH="1">
            <a:off x="3838501" y="2953915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17"/>
          <p:cNvCxnSpPr>
            <a:cxnSpLocks noChangeShapeType="1"/>
          </p:cNvCxnSpPr>
          <p:nvPr/>
        </p:nvCxnSpPr>
        <p:spPr bwMode="auto">
          <a:xfrm>
            <a:off x="3921051" y="3411115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8"/>
          <p:cNvCxnSpPr>
            <a:cxnSpLocks noChangeShapeType="1"/>
          </p:cNvCxnSpPr>
          <p:nvPr/>
        </p:nvCxnSpPr>
        <p:spPr bwMode="auto">
          <a:xfrm>
            <a:off x="4214739" y="3468265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19"/>
          <p:cNvCxnSpPr>
            <a:cxnSpLocks noChangeShapeType="1"/>
          </p:cNvCxnSpPr>
          <p:nvPr/>
        </p:nvCxnSpPr>
        <p:spPr bwMode="auto">
          <a:xfrm flipH="1">
            <a:off x="4290939" y="3639715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Line 20"/>
          <p:cNvSpPr>
            <a:spLocks noChangeShapeType="1"/>
          </p:cNvSpPr>
          <p:nvPr/>
        </p:nvSpPr>
        <p:spPr bwMode="auto">
          <a:xfrm>
            <a:off x="4051227" y="2514575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 flipH="1">
            <a:off x="4070277" y="2739603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Text Box 22"/>
          <p:cNvSpPr txBox="1">
            <a:spLocks noChangeArrowheads="1"/>
          </p:cNvSpPr>
          <p:nvPr/>
        </p:nvSpPr>
        <p:spPr bwMode="auto">
          <a:xfrm>
            <a:off x="6918252" y="4119537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2897114" y="4404097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742261" y="2784608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1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34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Perception model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r="2879"/>
          <a:stretch/>
        </p:blipFill>
        <p:spPr>
          <a:xfrm>
            <a:off x="514264" y="793504"/>
            <a:ext cx="3528392" cy="161307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712451" y="789647"/>
            <a:ext cx="4171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NotoSansCJKsc-Light-Identity-H"/>
              </a:rPr>
              <a:t>感知器在</a:t>
            </a:r>
            <a:r>
              <a:rPr lang="en-US" altLang="zh-CN" sz="1200" dirty="0">
                <a:latin typeface="Roboto-Light"/>
              </a:rPr>
              <a:t>20 </a:t>
            </a:r>
            <a:r>
              <a:rPr lang="zh-CN" altLang="en-US" sz="1200" dirty="0" smtClean="0">
                <a:latin typeface="NotoSansCJKsc-Light-Identity-H"/>
              </a:rPr>
              <a:t>世纪</a:t>
            </a:r>
            <a:r>
              <a:rPr lang="zh-CN" altLang="en-US" sz="1200" dirty="0">
                <a:latin typeface="NotoSansCJKsc-Light-Identity-H"/>
              </a:rPr>
              <a:t>五、六⼗年代由科学家</a:t>
            </a:r>
            <a:r>
              <a:rPr lang="en-US" altLang="zh-CN" sz="1200" dirty="0">
                <a:latin typeface="Roboto-Light"/>
              </a:rPr>
              <a:t>Frank Rosenblatt </a:t>
            </a:r>
            <a:r>
              <a:rPr lang="zh-CN" altLang="en-US" sz="1200" dirty="0">
                <a:latin typeface="NotoSansCJKsc-Light-Identity-H"/>
              </a:rPr>
              <a:t>发明，其受到</a:t>
            </a:r>
            <a:r>
              <a:rPr lang="en-US" altLang="zh-CN" sz="1200" dirty="0">
                <a:latin typeface="Roboto-Light"/>
              </a:rPr>
              <a:t>Warren McCulloch </a:t>
            </a:r>
            <a:r>
              <a:rPr lang="zh-CN" altLang="en-US" sz="1200" dirty="0">
                <a:latin typeface="NotoSansCJKsc-Light-Identity-H"/>
              </a:rPr>
              <a:t>和</a:t>
            </a:r>
            <a:r>
              <a:rPr lang="en-US" altLang="zh-CN" sz="1200" dirty="0">
                <a:latin typeface="Roboto-Light"/>
              </a:rPr>
              <a:t>Walter Pitts </a:t>
            </a:r>
            <a:r>
              <a:rPr lang="zh-CN" altLang="en-US" sz="1200" dirty="0" smtClean="0">
                <a:latin typeface="NotoSansCJKsc-Light-Identity-H"/>
              </a:rPr>
              <a:t>早期的</a:t>
            </a:r>
            <a:r>
              <a:rPr lang="zh-CN" altLang="en-US" sz="1200" dirty="0">
                <a:latin typeface="NotoSansCJKsc-Light-Identity-H"/>
              </a:rPr>
              <a:t>⼯作的影响。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16016" y="1641887"/>
                <a:ext cx="39604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>
                    <a:latin typeface="NotoSansCJKsc-Light-Identity-H"/>
                  </a:rPr>
                  <a:t>⽰例中的感知器有三个输⼊</a:t>
                </a:r>
                <a:r>
                  <a:rPr lang="en-US" altLang="zh-CN" sz="1400" dirty="0" smtClean="0">
                    <a:latin typeface="NotoSansCJKsc-Light-Identity-H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400" dirty="0" smtClean="0">
                  <a:latin typeface="NotoSansCJKsc-Light-Identity-H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641887"/>
                <a:ext cx="3960440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62" t="-9804" b="-2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59632" y="88414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884149"/>
                <a:ext cx="5018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90228" y="1253481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8" y="1253481"/>
                <a:ext cx="5071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05765" y="1814502"/>
                <a:ext cx="507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5" y="1814502"/>
                <a:ext cx="5071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716016" y="2183834"/>
                <a:ext cx="396044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400" dirty="0">
                        <a:latin typeface="NotoSansCJKsc-Light-Identity-H"/>
                      </a:rPr>
                      <m:t>：</m:t>
                    </m:r>
                  </m:oMath>
                </a14:m>
                <a:r>
                  <a:rPr lang="zh-CN" altLang="en-US" sz="1400" dirty="0" smtClean="0"/>
                  <a:t>天</a:t>
                </a:r>
                <a:r>
                  <a:rPr lang="zh-CN" altLang="en-US" sz="1400" dirty="0"/>
                  <a:t>⽓好吗？</a:t>
                </a:r>
                <a:endParaRPr lang="en-US" altLang="zh-CN" sz="14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400" dirty="0">
                        <a:latin typeface="NotoSansCJKsc-Light-Identity-H"/>
                      </a:rPr>
                      <m:t>：</m:t>
                    </m:r>
                  </m:oMath>
                </a14:m>
                <a:r>
                  <a:rPr lang="zh-CN" altLang="en-US" sz="1400" dirty="0" smtClean="0"/>
                  <a:t>你的男朋友或者⼥朋友会不会陪你去？</a:t>
                </a:r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latin typeface="NotoSansCJKsc-Light-Identity-H"/>
                  </a:rPr>
                  <a:t>：电影院是否</a:t>
                </a:r>
                <a:r>
                  <a:rPr lang="zh-CN" altLang="en-US" sz="1400" dirty="0" smtClean="0"/>
                  <a:t>靠近</a:t>
                </a:r>
                <a:r>
                  <a:rPr lang="zh-CN" altLang="en-US" sz="1400" dirty="0"/>
                  <a:t>交通站点</a:t>
                </a:r>
                <a:r>
                  <a:rPr lang="zh-CN" altLang="en-US" sz="1400" dirty="0" smtClean="0"/>
                  <a:t>？</a:t>
                </a:r>
                <a:endParaRPr lang="en-US" altLang="zh-CN" sz="1400" dirty="0" smtClean="0">
                  <a:latin typeface="NotoSansCJKsc-Light-Identity-H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183834"/>
                <a:ext cx="3960440" cy="738664"/>
              </a:xfrm>
              <a:prstGeom prst="rect">
                <a:avLst/>
              </a:prstGeom>
              <a:blipFill rotWithShape="0">
                <a:blip r:embed="rId8"/>
                <a:stretch>
                  <a:fillRect t="-4959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6016" y="3062684"/>
                <a:ext cx="2123145" cy="316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latin typeface="NotoSansCJKsc-Light-Identity-H"/>
                  </a:rPr>
                  <a:t>引入</a:t>
                </a:r>
                <a:r>
                  <a:rPr lang="en-US" altLang="zh-CN" sz="1400" dirty="0">
                    <a:latin typeface="NotoSansCJKsc-Light-Identity-H"/>
                  </a:rPr>
                  <a:t>3</a:t>
                </a:r>
                <a:r>
                  <a:rPr lang="zh-CN" altLang="en-US" sz="1400" dirty="0">
                    <a:latin typeface="NotoSansCJKsc-Light-Identity-H"/>
                  </a:rPr>
                  <a:t>个权重：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1400" dirty="0">
                  <a:latin typeface="NotoSansCJKsc-Light-Identity-H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062684"/>
                <a:ext cx="2123145" cy="316305"/>
              </a:xfrm>
              <a:prstGeom prst="rect">
                <a:avLst/>
              </a:prstGeom>
              <a:blipFill rotWithShape="0">
                <a:blip r:embed="rId9"/>
                <a:stretch>
                  <a:fillRect l="-862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0032" y="3651870"/>
            <a:ext cx="3485714" cy="961905"/>
          </a:xfrm>
          <a:prstGeom prst="rect">
            <a:avLst/>
          </a:prstGeom>
        </p:spPr>
      </p:pic>
      <p:pic>
        <p:nvPicPr>
          <p:cNvPr id="24" name="Picture 2" descr="C:\Users\ang\Desktop\Neuron.jpg"/>
          <p:cNvPicPr>
            <a:picLocks noChangeAspect="1" noChangeArrowheads="1"/>
          </p:cNvPicPr>
          <p:nvPr/>
        </p:nvPicPr>
        <p:blipFill>
          <a:blip r:embed="rId11" cstate="print"/>
          <a:srcRect t="22274"/>
          <a:stretch>
            <a:fillRect/>
          </a:stretch>
        </p:blipFill>
        <p:spPr bwMode="auto">
          <a:xfrm>
            <a:off x="514264" y="2782935"/>
            <a:ext cx="3499853" cy="1856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52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Perception model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53894"/>
            <a:ext cx="3485714" cy="184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860032" y="1090801"/>
                <a:ext cx="3153107" cy="47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𝑜𝑢𝑡𝑝𝑢𝑡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600" i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90801"/>
                <a:ext cx="3153107" cy="4708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55576" y="1090378"/>
                <a:ext cx="2922403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𝑜𝑢𝑡𝑝𝑢𝑡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0      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𝑖𝑓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0      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𝑖𝑓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i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090378"/>
                <a:ext cx="2922403" cy="549253"/>
              </a:xfrm>
              <a:prstGeom prst="rect">
                <a:avLst/>
              </a:prstGeom>
              <a:blipFill rotWithShape="0"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242" y="1953894"/>
            <a:ext cx="3471174" cy="1840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339752" y="4084387"/>
                <a:ext cx="3724674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𝑜𝑢𝑡𝑝𝑢𝑡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</m:t>
                              </m:r>
                            </m:num>
                            <m:den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600" i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084387"/>
                <a:ext cx="3724674" cy="6253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Perception model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grpSp>
        <p:nvGrpSpPr>
          <p:cNvPr id="18" name="Group 55"/>
          <p:cNvGrpSpPr/>
          <p:nvPr/>
        </p:nvGrpSpPr>
        <p:grpSpPr>
          <a:xfrm>
            <a:off x="683564" y="1271542"/>
            <a:ext cx="4127683" cy="1858885"/>
            <a:chOff x="867064" y="1338848"/>
            <a:chExt cx="4833437" cy="2514629"/>
          </a:xfrm>
        </p:grpSpPr>
        <p:sp>
          <p:nvSpPr>
            <p:cNvPr id="19" name="Oval 2"/>
            <p:cNvSpPr/>
            <p:nvPr/>
          </p:nvSpPr>
          <p:spPr>
            <a:xfrm>
              <a:off x="867065" y="3146869"/>
              <a:ext cx="712906" cy="7066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3"/>
            <p:cNvSpPr/>
            <p:nvPr/>
          </p:nvSpPr>
          <p:spPr>
            <a:xfrm>
              <a:off x="867064" y="2221034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4"/>
            <p:cNvSpPr/>
            <p:nvPr/>
          </p:nvSpPr>
          <p:spPr>
            <a:xfrm>
              <a:off x="867068" y="141701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14"/>
            <p:cNvCxnSpPr>
              <a:stCxn id="32" idx="6"/>
              <a:endCxn id="82" idx="2"/>
            </p:cNvCxnSpPr>
            <p:nvPr/>
          </p:nvCxnSpPr>
          <p:spPr>
            <a:xfrm flipV="1">
              <a:off x="4448527" y="2549888"/>
              <a:ext cx="539068" cy="899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7"/>
            <p:cNvCxnSpPr>
              <a:stCxn id="21" idx="6"/>
              <a:endCxn id="32" idx="2"/>
            </p:cNvCxnSpPr>
            <p:nvPr/>
          </p:nvCxnSpPr>
          <p:spPr>
            <a:xfrm>
              <a:off x="1579973" y="1770321"/>
              <a:ext cx="1854554" cy="167939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18"/>
            <p:cNvCxnSpPr>
              <a:stCxn id="20" idx="6"/>
              <a:endCxn id="32" idx="2"/>
            </p:cNvCxnSpPr>
            <p:nvPr/>
          </p:nvCxnSpPr>
          <p:spPr>
            <a:xfrm>
              <a:off x="1579970" y="2574337"/>
              <a:ext cx="1854557" cy="87537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0"/>
            <p:cNvCxnSpPr>
              <a:stCxn id="19" idx="6"/>
              <a:endCxn id="32" idx="2"/>
            </p:cNvCxnSpPr>
            <p:nvPr/>
          </p:nvCxnSpPr>
          <p:spPr>
            <a:xfrm flipV="1">
              <a:off x="1579971" y="3449710"/>
              <a:ext cx="1854556" cy="504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28"/>
            <p:cNvSpPr/>
            <p:nvPr/>
          </p:nvSpPr>
          <p:spPr>
            <a:xfrm>
              <a:off x="3434527" y="3096406"/>
              <a:ext cx="1014000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17"/>
            <p:cNvCxnSpPr>
              <a:stCxn id="21" idx="6"/>
              <a:endCxn id="63" idx="2"/>
            </p:cNvCxnSpPr>
            <p:nvPr/>
          </p:nvCxnSpPr>
          <p:spPr>
            <a:xfrm flipV="1">
              <a:off x="1579973" y="1692153"/>
              <a:ext cx="1854556" cy="781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8"/>
            <p:cNvCxnSpPr>
              <a:stCxn id="20" idx="6"/>
              <a:endCxn id="63" idx="2"/>
            </p:cNvCxnSpPr>
            <p:nvPr/>
          </p:nvCxnSpPr>
          <p:spPr>
            <a:xfrm flipV="1">
              <a:off x="1579970" y="1692152"/>
              <a:ext cx="1854559" cy="8821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20"/>
            <p:cNvCxnSpPr>
              <a:stCxn id="19" idx="6"/>
              <a:endCxn id="63" idx="2"/>
            </p:cNvCxnSpPr>
            <p:nvPr/>
          </p:nvCxnSpPr>
          <p:spPr>
            <a:xfrm flipV="1">
              <a:off x="1579971" y="1692151"/>
              <a:ext cx="1854558" cy="1808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28"/>
            <p:cNvSpPr/>
            <p:nvPr/>
          </p:nvSpPr>
          <p:spPr>
            <a:xfrm>
              <a:off x="3434529" y="1338848"/>
              <a:ext cx="1013999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Oval 28"/>
            <p:cNvSpPr/>
            <p:nvPr/>
          </p:nvSpPr>
          <p:spPr>
            <a:xfrm>
              <a:off x="4987595" y="2196584"/>
              <a:ext cx="712906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14"/>
            <p:cNvCxnSpPr>
              <a:stCxn id="63" idx="6"/>
              <a:endCxn id="82" idx="2"/>
            </p:cNvCxnSpPr>
            <p:nvPr/>
          </p:nvCxnSpPr>
          <p:spPr>
            <a:xfrm>
              <a:off x="4448528" y="1692151"/>
              <a:ext cx="539067" cy="857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27598" y="4243685"/>
                <a:ext cx="2582705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(3)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3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8" y="4243685"/>
                <a:ext cx="2582705" cy="277961"/>
              </a:xfrm>
              <a:prstGeom prst="rect">
                <a:avLst/>
              </a:prstGeom>
              <a:blipFill rotWithShape="0">
                <a:blip r:embed="rId3"/>
                <a:stretch>
                  <a:fillRect l="-283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260455" y="2130752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𝟐𝟏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455" y="2130752"/>
                <a:ext cx="502490" cy="233205"/>
              </a:xfrm>
              <a:prstGeom prst="rect">
                <a:avLst/>
              </a:prstGeom>
              <a:blipFill rotWithShape="0">
                <a:blip r:embed="rId4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-108520" y="3192840"/>
                <a:ext cx="1930926" cy="838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3192840"/>
                <a:ext cx="1930926" cy="8386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6"/>
              <p:cNvSpPr txBox="1"/>
              <p:nvPr/>
            </p:nvSpPr>
            <p:spPr>
              <a:xfrm>
                <a:off x="5518842" y="694300"/>
                <a:ext cx="3625158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个神经元的激励值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694300"/>
                <a:ext cx="3625158" cy="327397"/>
              </a:xfrm>
              <a:prstGeom prst="rect">
                <a:avLst/>
              </a:prstGeom>
              <a:blipFill rotWithShape="0"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8"/>
              <p:cNvSpPr txBox="1"/>
              <p:nvPr/>
            </p:nvSpPr>
            <p:spPr>
              <a:xfrm>
                <a:off x="5518431" y="1813943"/>
                <a:ext cx="2670383" cy="28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层的权重矩阵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1813943"/>
                <a:ext cx="2670383" cy="289503"/>
              </a:xfrm>
              <a:prstGeom prst="rect">
                <a:avLst/>
              </a:prstGeom>
              <a:blipFill rotWithShape="0">
                <a:blip r:embed="rId7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6"/>
              <p:cNvSpPr txBox="1"/>
              <p:nvPr/>
            </p:nvSpPr>
            <p:spPr>
              <a:xfrm>
                <a:off x="5518842" y="3208871"/>
                <a:ext cx="2814399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神经元输入值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3208871"/>
                <a:ext cx="2814399" cy="327397"/>
              </a:xfrm>
              <a:prstGeom prst="rect">
                <a:avLst/>
              </a:prstGeom>
              <a:blipFill rotWithShape="0"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2823047" y="1333122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47" y="1333122"/>
                <a:ext cx="972126" cy="3609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/>
              <p:cNvSpPr/>
              <p:nvPr/>
            </p:nvSpPr>
            <p:spPr>
              <a:xfrm>
                <a:off x="2823047" y="2600333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5" name="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47" y="2600333"/>
                <a:ext cx="972126" cy="3609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矩形 135"/>
              <p:cNvSpPr/>
              <p:nvPr/>
            </p:nvSpPr>
            <p:spPr>
              <a:xfrm>
                <a:off x="783325" y="1410330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5" y="1410330"/>
                <a:ext cx="46076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矩形 136"/>
              <p:cNvSpPr/>
              <p:nvPr/>
            </p:nvSpPr>
            <p:spPr>
              <a:xfrm>
                <a:off x="783325" y="1986394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5" y="1986394"/>
                <a:ext cx="46608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783325" y="2676528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5" y="2676528"/>
                <a:ext cx="4660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2129564" y="2877671"/>
                <a:ext cx="502490" cy="23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𝟐𝟑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564" y="2877671"/>
                <a:ext cx="502490" cy="234103"/>
              </a:xfrm>
              <a:prstGeom prst="rect">
                <a:avLst/>
              </a:prstGeom>
              <a:blipFill rotWithShape="0">
                <a:blip r:embed="rId14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/>
              <p:cNvSpPr txBox="1"/>
              <p:nvPr/>
            </p:nvSpPr>
            <p:spPr>
              <a:xfrm>
                <a:off x="1872479" y="2515794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𝟐𝟐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40" name="文本框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79" y="2515794"/>
                <a:ext cx="502490" cy="233205"/>
              </a:xfrm>
              <a:prstGeom prst="rect">
                <a:avLst/>
              </a:prstGeom>
              <a:blipFill rotWithShape="0">
                <a:blip r:embed="rId15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/>
              <p:cNvSpPr/>
              <p:nvPr/>
            </p:nvSpPr>
            <p:spPr>
              <a:xfrm>
                <a:off x="2718980" y="3132887"/>
                <a:ext cx="1510542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dirty="0"/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矩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980" y="3132887"/>
                <a:ext cx="1510542" cy="33137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2886097" y="2285342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97" y="2285342"/>
                <a:ext cx="473271" cy="3231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/>
              <p:cNvSpPr/>
              <p:nvPr/>
            </p:nvSpPr>
            <p:spPr>
              <a:xfrm>
                <a:off x="5715967" y="929868"/>
                <a:ext cx="1930926" cy="838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929868"/>
                <a:ext cx="1930926" cy="83862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5715967" y="2133427"/>
                <a:ext cx="1930926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2133427"/>
                <a:ext cx="1930926" cy="58233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/>
              <p:cNvSpPr/>
              <p:nvPr/>
            </p:nvSpPr>
            <p:spPr>
              <a:xfrm>
                <a:off x="5792745" y="3571560"/>
                <a:ext cx="2756204" cy="324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22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  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矩形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3571560"/>
                <a:ext cx="2756204" cy="324063"/>
              </a:xfrm>
              <a:prstGeom prst="rect">
                <a:avLst/>
              </a:prstGeom>
              <a:blipFill rotWithShape="0">
                <a:blip r:embed="rId2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/>
              <p:cNvSpPr/>
              <p:nvPr/>
            </p:nvSpPr>
            <p:spPr>
              <a:xfrm>
                <a:off x="5792745" y="4264809"/>
                <a:ext cx="9563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05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𝑔</m:t>
                    </m:r>
                    <m:r>
                      <a:rPr lang="en-US" altLang="zh-CN" sz="105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105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矩形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4264809"/>
                <a:ext cx="956352" cy="323165"/>
              </a:xfrm>
              <a:prstGeom prst="rect">
                <a:avLst/>
              </a:prstGeom>
              <a:blipFill rotWithShape="0">
                <a:blip r:embed="rId2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/>
              <p:cNvSpPr/>
              <p:nvPr/>
            </p:nvSpPr>
            <p:spPr>
              <a:xfrm>
                <a:off x="2788729" y="1009957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29" y="1009957"/>
                <a:ext cx="473271" cy="32316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48"/>
              <p:cNvSpPr txBox="1"/>
              <p:nvPr/>
            </p:nvSpPr>
            <p:spPr>
              <a:xfrm>
                <a:off x="5518431" y="2820417"/>
                <a:ext cx="3158025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个神经元的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偏置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4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2820417"/>
                <a:ext cx="3158025" cy="327397"/>
              </a:xfrm>
              <a:prstGeom prst="rect">
                <a:avLst/>
              </a:prstGeom>
              <a:blipFill rotWithShape="0">
                <a:blip r:embed="rId23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6066809" y="3939902"/>
                <a:ext cx="1228926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=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09" y="3939902"/>
                <a:ext cx="1228926" cy="331373"/>
              </a:xfrm>
              <a:prstGeom prst="rect">
                <a:avLst/>
              </a:prstGeom>
              <a:blipFill rotWithShape="0"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/>
              <p:cNvSpPr/>
              <p:nvPr/>
            </p:nvSpPr>
            <p:spPr>
              <a:xfrm>
                <a:off x="3897069" y="2399185"/>
                <a:ext cx="455446" cy="311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矩形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069" y="2399185"/>
                <a:ext cx="455446" cy="3114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/>
              <p:cNvSpPr/>
              <p:nvPr/>
            </p:nvSpPr>
            <p:spPr>
              <a:xfrm>
                <a:off x="3853020" y="1532545"/>
                <a:ext cx="455446" cy="303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020" y="1532545"/>
                <a:ext cx="455446" cy="30392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/>
              <p:cNvSpPr/>
              <p:nvPr/>
            </p:nvSpPr>
            <p:spPr>
              <a:xfrm>
                <a:off x="7587682" y="2105501"/>
                <a:ext cx="1202264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矩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82" y="2105501"/>
                <a:ext cx="1202264" cy="582339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4151930" y="1979250"/>
                <a:ext cx="7379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930" y="1979250"/>
                <a:ext cx="737958" cy="33855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48" grpId="0"/>
      <p:bldP spid="28" grpId="0"/>
      <p:bldP spid="39" grpId="0"/>
      <p:bldP spid="41" grpId="0"/>
      <p:bldP spid="117" grpId="0"/>
      <p:bldP spid="135" grpId="0"/>
      <p:bldP spid="136" grpId="0"/>
      <p:bldP spid="137" grpId="0"/>
      <p:bldP spid="138" grpId="0"/>
      <p:bldP spid="139" grpId="0"/>
      <p:bldP spid="140" grpId="0"/>
      <p:bldP spid="145" grpId="0"/>
      <p:bldP spid="146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9" grpId="0"/>
      <p:bldP spid="160" grpId="0"/>
      <p:bldP spid="161" grpId="0"/>
      <p:bldP spid="1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Perception </a:t>
            </a:r>
            <a:r>
              <a:rPr lang="en-US" altLang="zh-CN" b="1" dirty="0" smtClean="0">
                <a:solidFill>
                  <a:prstClr val="white"/>
                </a:solidFill>
              </a:rPr>
              <a:t>model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3" name="TextBox 56"/>
          <p:cNvSpPr txBox="1"/>
          <p:nvPr/>
        </p:nvSpPr>
        <p:spPr>
          <a:xfrm>
            <a:off x="278898" y="1018043"/>
            <a:ext cx="2415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Perception Model</a:t>
            </a:r>
          </a:p>
        </p:txBody>
      </p:sp>
      <p:pic>
        <p:nvPicPr>
          <p:cNvPr id="25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1"/>
          <a:stretch/>
        </p:blipFill>
        <p:spPr>
          <a:xfrm>
            <a:off x="1523677" y="2993155"/>
            <a:ext cx="2888910" cy="533566"/>
          </a:xfrm>
          <a:prstGeom prst="rect">
            <a:avLst/>
          </a:prstGeom>
        </p:spPr>
      </p:pic>
      <p:cxnSp>
        <p:nvCxnSpPr>
          <p:cNvPr id="26" name="Straight Connector 58"/>
          <p:cNvCxnSpPr/>
          <p:nvPr/>
        </p:nvCxnSpPr>
        <p:spPr>
          <a:xfrm>
            <a:off x="4644008" y="843558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"/>
          <p:cNvSpPr txBox="1"/>
          <p:nvPr/>
        </p:nvSpPr>
        <p:spPr>
          <a:xfrm>
            <a:off x="4950012" y="1018043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2400" dirty="0" smtClean="0">
                <a:solidFill>
                  <a:prstClr val="black"/>
                </a:solidFill>
              </a:rPr>
              <a:t>Gradient descent algorithm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8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9"/>
          <a:stretch/>
        </p:blipFill>
        <p:spPr>
          <a:xfrm>
            <a:off x="5292080" y="1707654"/>
            <a:ext cx="3037655" cy="288032"/>
          </a:xfrm>
          <a:prstGeom prst="rect">
            <a:avLst/>
          </a:prstGeom>
        </p:spPr>
      </p:pic>
      <p:sp>
        <p:nvSpPr>
          <p:cNvPr id="30" name="TextBox 18"/>
          <p:cNvSpPr txBox="1"/>
          <p:nvPr/>
        </p:nvSpPr>
        <p:spPr>
          <a:xfrm>
            <a:off x="323528" y="3766269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Goal: 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40843" y="1654279"/>
                <a:ext cx="2729376" cy="492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" y="1654279"/>
                <a:ext cx="2729376" cy="492122"/>
              </a:xfrm>
              <a:prstGeom prst="rect">
                <a:avLst/>
              </a:prstGeom>
              <a:blipFill rotWithShape="0"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59535" r="68371" b="10031"/>
          <a:stretch/>
        </p:blipFill>
        <p:spPr>
          <a:xfrm>
            <a:off x="5796136" y="2643757"/>
            <a:ext cx="504055" cy="504057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7056576" y="264375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3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2" t="59535" r="7268" b="10031"/>
          <a:stretch/>
        </p:blipFill>
        <p:spPr>
          <a:xfrm>
            <a:off x="6317796" y="2684154"/>
            <a:ext cx="657524" cy="423262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14" t="59535" b="10031"/>
          <a:stretch/>
        </p:blipFill>
        <p:spPr>
          <a:xfrm>
            <a:off x="7596336" y="2643757"/>
            <a:ext cx="212213" cy="504057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0" r="88804"/>
          <a:stretch/>
        </p:blipFill>
        <p:spPr>
          <a:xfrm>
            <a:off x="5350512" y="2925487"/>
            <a:ext cx="340082" cy="363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520553" y="2209531"/>
                <a:ext cx="3885315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J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553" y="2209531"/>
                <a:ext cx="3885315" cy="471283"/>
              </a:xfrm>
              <a:prstGeom prst="rect">
                <a:avLst/>
              </a:prstGeom>
              <a:blipFill rotWithShape="0">
                <a:blip r:embed="rId7"/>
                <a:stretch>
                  <a:fillRect l="-2198" t="-2564" b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08279" y="2525377"/>
                <a:ext cx="22649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9" y="2525377"/>
                <a:ext cx="2264915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2965" t="-7576" r="-53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7584" y="4121690"/>
                <a:ext cx="161460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21690"/>
                <a:ext cx="1614608" cy="3222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53224" y="3827824"/>
                <a:ext cx="22649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24" y="3827824"/>
                <a:ext cx="2264915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965" t="-9091" r="-53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2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Multi layer perception </a:t>
            </a:r>
            <a:r>
              <a:rPr lang="en-US" altLang="zh-CN" b="1" dirty="0" smtClean="0">
                <a:solidFill>
                  <a:prstClr val="white"/>
                </a:solidFill>
              </a:rPr>
              <a:t>model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6"/>
              <p:cNvSpPr txBox="1"/>
              <p:nvPr/>
            </p:nvSpPr>
            <p:spPr>
              <a:xfrm>
                <a:off x="4888848" y="742581"/>
                <a:ext cx="3947162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个神经元的激励值</a:t>
                </a:r>
                <a:r>
                  <a:rPr lang="en-US" sz="1200" dirty="0" smtClean="0">
                    <a:solidFill>
                      <a:prstClr val="black"/>
                    </a:solidFill>
                  </a:rPr>
                  <a:t> </a:t>
                </a:r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48" y="742581"/>
                <a:ext cx="3947162" cy="327397"/>
              </a:xfrm>
              <a:prstGeom prst="rect">
                <a:avLst/>
              </a:prstGeom>
              <a:blipFill rotWithShape="0"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8"/>
              <p:cNvSpPr txBox="1"/>
              <p:nvPr/>
            </p:nvSpPr>
            <p:spPr>
              <a:xfrm>
                <a:off x="4888848" y="1444885"/>
                <a:ext cx="3947162" cy="28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层的权重矩阵</a:t>
                </a:r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48" y="1444885"/>
                <a:ext cx="3947162" cy="289503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55"/>
              <p:cNvSpPr txBox="1"/>
              <p:nvPr/>
            </p:nvSpPr>
            <p:spPr>
              <a:xfrm>
                <a:off x="4888848" y="1098992"/>
                <a:ext cx="3171445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层的节点个数</a:t>
                </a:r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4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48" y="1098992"/>
                <a:ext cx="3171445" cy="291875"/>
              </a:xfrm>
              <a:prstGeom prst="rect">
                <a:avLst/>
              </a:prstGeom>
              <a:blipFill rotWithShape="0">
                <a:blip r:embed="rId9"/>
                <a:stretch>
                  <a:fillRect t="-208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55"/>
              <p:cNvSpPr txBox="1"/>
              <p:nvPr/>
            </p:nvSpPr>
            <p:spPr>
              <a:xfrm>
                <a:off x="7164288" y="1473608"/>
                <a:ext cx="2088232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7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473608"/>
                <a:ext cx="2088232" cy="2846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3080"/>
          <p:cNvGrpSpPr/>
          <p:nvPr/>
        </p:nvGrpSpPr>
        <p:grpSpPr>
          <a:xfrm>
            <a:off x="476186" y="1098340"/>
            <a:ext cx="3303726" cy="1217467"/>
            <a:chOff x="1905000" y="2190750"/>
            <a:chExt cx="4933472" cy="1744001"/>
          </a:xfrm>
        </p:grpSpPr>
        <p:sp>
          <p:nvSpPr>
            <p:cNvPr id="49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80" y="2915611"/>
              <a:ext cx="1118792" cy="251121"/>
            </a:xfrm>
            <a:prstGeom prst="rect">
              <a:avLst/>
            </a:prstGeom>
          </p:spPr>
        </p:pic>
        <p:cxnSp>
          <p:nvCxnSpPr>
            <p:cNvPr id="55" name="Straight Arrow Connector 40"/>
            <p:cNvCxnSpPr>
              <a:stCxn id="51" idx="6"/>
              <a:endCxn id="5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45"/>
            <p:cNvCxnSpPr>
              <a:stCxn id="50" idx="6"/>
              <a:endCxn id="5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48"/>
            <p:cNvCxnSpPr>
              <a:stCxn id="49" idx="6"/>
              <a:endCxn id="5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52"/>
            <p:cNvCxnSpPr>
              <a:stCxn id="51" idx="6"/>
              <a:endCxn id="90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53"/>
            <p:cNvCxnSpPr>
              <a:stCxn id="50" idx="6"/>
              <a:endCxn id="90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54"/>
            <p:cNvCxnSpPr>
              <a:stCxn id="49" idx="6"/>
              <a:endCxn id="90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62"/>
            <p:cNvCxnSpPr>
              <a:stCxn id="51" idx="6"/>
              <a:endCxn id="94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63"/>
            <p:cNvCxnSpPr>
              <a:stCxn id="50" idx="6"/>
              <a:endCxn id="94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64"/>
            <p:cNvCxnSpPr>
              <a:stCxn id="49" idx="6"/>
              <a:endCxn id="94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70"/>
            <p:cNvCxnSpPr>
              <a:stCxn id="51" idx="6"/>
              <a:endCxn id="98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71"/>
            <p:cNvCxnSpPr>
              <a:stCxn id="50" idx="6"/>
              <a:endCxn id="98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72"/>
            <p:cNvCxnSpPr>
              <a:stCxn id="49" idx="6"/>
              <a:endCxn id="98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80"/>
            <p:cNvCxnSpPr>
              <a:stCxn id="51" idx="6"/>
              <a:endCxn id="102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81"/>
            <p:cNvCxnSpPr>
              <a:stCxn id="50" idx="6"/>
              <a:endCxn id="102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82"/>
            <p:cNvCxnSpPr>
              <a:stCxn id="49" idx="6"/>
              <a:endCxn id="102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87"/>
            <p:cNvCxnSpPr>
              <a:stCxn id="52" idx="6"/>
              <a:endCxn id="106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88"/>
            <p:cNvCxnSpPr>
              <a:stCxn id="90" idx="6"/>
              <a:endCxn id="106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89"/>
            <p:cNvCxnSpPr>
              <a:stCxn id="94" idx="6"/>
              <a:endCxn id="106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93"/>
            <p:cNvCxnSpPr>
              <a:stCxn id="98" idx="6"/>
              <a:endCxn id="106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96"/>
            <p:cNvCxnSpPr>
              <a:stCxn id="102" idx="6"/>
              <a:endCxn id="106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00"/>
            <p:cNvCxnSpPr>
              <a:endCxn id="112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01"/>
            <p:cNvCxnSpPr>
              <a:stCxn id="94" idx="6"/>
              <a:endCxn id="112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02"/>
            <p:cNvCxnSpPr>
              <a:endCxn id="112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03"/>
            <p:cNvCxnSpPr>
              <a:endCxn id="112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04"/>
            <p:cNvCxnSpPr>
              <a:stCxn id="52" idx="6"/>
              <a:endCxn id="112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07"/>
            <p:cNvCxnSpPr>
              <a:endCxn id="118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08"/>
            <p:cNvCxnSpPr>
              <a:endCxn id="118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09"/>
            <p:cNvCxnSpPr>
              <a:endCxn id="118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10"/>
            <p:cNvCxnSpPr>
              <a:stCxn id="90" idx="6"/>
              <a:endCxn id="118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11"/>
            <p:cNvCxnSpPr>
              <a:stCxn id="52" idx="6"/>
              <a:endCxn id="118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17"/>
            <p:cNvCxnSpPr>
              <a:stCxn id="98" idx="6"/>
              <a:endCxn id="124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18"/>
            <p:cNvCxnSpPr>
              <a:endCxn id="124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19"/>
            <p:cNvCxnSpPr>
              <a:stCxn id="94" idx="6"/>
              <a:endCxn id="124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0"/>
            <p:cNvCxnSpPr>
              <a:stCxn id="90" idx="6"/>
              <a:endCxn id="124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1"/>
            <p:cNvCxnSpPr>
              <a:stCxn id="52" idx="6"/>
              <a:endCxn id="124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28"/>
            <p:cNvCxnSpPr>
              <a:endCxn id="130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29"/>
            <p:cNvCxnSpPr>
              <a:stCxn id="98" idx="6"/>
              <a:endCxn id="130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0"/>
            <p:cNvCxnSpPr>
              <a:stCxn id="94" idx="6"/>
              <a:endCxn id="130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1"/>
            <p:cNvCxnSpPr>
              <a:stCxn id="90" idx="6"/>
              <a:endCxn id="130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2"/>
            <p:cNvCxnSpPr>
              <a:stCxn id="52" idx="6"/>
              <a:endCxn id="130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7"/>
            <p:cNvCxnSpPr>
              <a:stCxn id="106" idx="6"/>
              <a:endCxn id="5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40"/>
            <p:cNvCxnSpPr>
              <a:stCxn id="112" idx="6"/>
              <a:endCxn id="5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43"/>
            <p:cNvCxnSpPr>
              <a:stCxn id="118" idx="6"/>
              <a:endCxn id="5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46"/>
            <p:cNvCxnSpPr>
              <a:stCxn id="124" idx="6"/>
              <a:endCxn id="5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49"/>
            <p:cNvCxnSpPr>
              <a:stCxn id="130" idx="6"/>
              <a:endCxn id="5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55"/>
            <p:cNvCxnSpPr>
              <a:endCxn id="141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56"/>
            <p:cNvCxnSpPr>
              <a:endCxn id="141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57"/>
            <p:cNvCxnSpPr>
              <a:endCxn id="141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58"/>
            <p:cNvCxnSpPr>
              <a:endCxn id="141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59"/>
            <p:cNvCxnSpPr>
              <a:stCxn id="106" idx="6"/>
              <a:endCxn id="141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62"/>
            <p:cNvCxnSpPr>
              <a:endCxn id="147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63"/>
            <p:cNvCxnSpPr>
              <a:endCxn id="147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64"/>
            <p:cNvCxnSpPr>
              <a:endCxn id="147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65"/>
            <p:cNvCxnSpPr>
              <a:stCxn id="112" idx="6"/>
              <a:endCxn id="147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66"/>
            <p:cNvCxnSpPr>
              <a:stCxn id="106" idx="6"/>
              <a:endCxn id="147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70"/>
            <p:cNvCxnSpPr>
              <a:endCxn id="153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71"/>
            <p:cNvCxnSpPr>
              <a:endCxn id="153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72"/>
            <p:cNvCxnSpPr>
              <a:stCxn id="118" idx="6"/>
              <a:endCxn id="153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73"/>
            <p:cNvCxnSpPr>
              <a:stCxn id="112" idx="6"/>
              <a:endCxn id="153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74"/>
            <p:cNvCxnSpPr>
              <a:stCxn id="106" idx="6"/>
              <a:endCxn id="153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5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" y="1358321"/>
            <a:ext cx="149588" cy="101004"/>
          </a:xfrm>
          <a:prstGeom prst="rect">
            <a:avLst/>
          </a:prstGeom>
        </p:spPr>
      </p:pic>
      <p:pic>
        <p:nvPicPr>
          <p:cNvPr id="166" name="Picture 6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4" y="1607174"/>
            <a:ext cx="152362" cy="100306"/>
          </a:xfrm>
          <a:prstGeom prst="rect">
            <a:avLst/>
          </a:prstGeom>
        </p:spPr>
      </p:pic>
      <p:pic>
        <p:nvPicPr>
          <p:cNvPr id="167" name="Picture 6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" y="1840637"/>
            <a:ext cx="142698" cy="9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92030" y="3097872"/>
                <a:ext cx="4796818" cy="322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∙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(1)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0" y="3097872"/>
                <a:ext cx="4796818" cy="322268"/>
              </a:xfrm>
              <a:prstGeom prst="rect">
                <a:avLst/>
              </a:prstGeom>
              <a:blipFill rotWithShape="0">
                <a:blip r:embed="rId1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83253" y="3507854"/>
                <a:ext cx="3768667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)=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∙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i="1" dirty="0"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" y="3507854"/>
                <a:ext cx="3768667" cy="326180"/>
              </a:xfrm>
              <a:prstGeom prst="rect">
                <a:avLst/>
              </a:prstGeom>
              <a:blipFill rotWithShape="0">
                <a:blip r:embed="rId1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Connector 58"/>
          <p:cNvCxnSpPr/>
          <p:nvPr/>
        </p:nvCxnSpPr>
        <p:spPr>
          <a:xfrm>
            <a:off x="4211960" y="2571750"/>
            <a:ext cx="0" cy="2361038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8"/>
          <p:cNvSpPr txBox="1"/>
          <p:nvPr/>
        </p:nvSpPr>
        <p:spPr>
          <a:xfrm>
            <a:off x="4435134" y="297013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Goal: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014369" y="3200067"/>
                <a:ext cx="1034578" cy="2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369" y="3200067"/>
                <a:ext cx="1034578" cy="27302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6013052" y="3001297"/>
                <a:ext cx="2611421" cy="370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52" y="3001297"/>
                <a:ext cx="2611421" cy="370551"/>
              </a:xfrm>
              <a:prstGeom prst="rect">
                <a:avLst/>
              </a:prstGeom>
              <a:blipFill rotWithShape="0">
                <a:blip r:embed="rId18"/>
                <a:stretch>
                  <a:fillRect l="-1166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4435134" y="2086643"/>
                <a:ext cx="2565639" cy="346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134" y="2086643"/>
                <a:ext cx="2565639" cy="346505"/>
              </a:xfrm>
              <a:prstGeom prst="rect">
                <a:avLst/>
              </a:prstGeom>
              <a:blipFill rotWithShape="0">
                <a:blip r:embed="rId19"/>
                <a:stretch>
                  <a:fillRect l="-714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9"/>
          <a:stretch/>
        </p:blipFill>
        <p:spPr>
          <a:xfrm>
            <a:off x="4511133" y="3610818"/>
            <a:ext cx="2304256" cy="21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"/>
              <p:cNvSpPr txBox="1"/>
              <p:nvPr/>
            </p:nvSpPr>
            <p:spPr>
              <a:xfrm>
                <a:off x="5301223" y="4302595"/>
                <a:ext cx="2667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 j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9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23" y="4302595"/>
                <a:ext cx="2667910" cy="307777"/>
              </a:xfrm>
              <a:prstGeom prst="rect">
                <a:avLst/>
              </a:prstGeom>
              <a:blipFill rotWithShape="0">
                <a:blip r:embed="rId21"/>
                <a:stretch>
                  <a:fillRect l="-686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0" r="88804"/>
          <a:stretch/>
        </p:blipFill>
        <p:spPr>
          <a:xfrm>
            <a:off x="4511133" y="4624863"/>
            <a:ext cx="234731" cy="25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/>
              <p:cNvSpPr txBox="1"/>
              <p:nvPr/>
            </p:nvSpPr>
            <p:spPr>
              <a:xfrm>
                <a:off x="5389173" y="3926174"/>
                <a:ext cx="3374765" cy="366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1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1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173" y="3926174"/>
                <a:ext cx="3374765" cy="366511"/>
              </a:xfrm>
              <a:prstGeom prst="rect">
                <a:avLst/>
              </a:prstGeom>
              <a:blipFill rotWithShape="0">
                <a:blip r:embed="rId22"/>
                <a:stretch>
                  <a:fillRect l="-180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80898" y="3992165"/>
                <a:ext cx="4707126" cy="34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(4)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(4)</m:t>
                              </m:r>
                            </m:sup>
                          </m:sSup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400" i="1" dirty="0"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8" y="3992165"/>
                <a:ext cx="4707126" cy="34342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83252" y="2671022"/>
                <a:ext cx="1285601" cy="316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(1)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" y="2671022"/>
                <a:ext cx="1285601" cy="31669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/>
              <p:cNvSpPr txBox="1"/>
              <p:nvPr/>
            </p:nvSpPr>
            <p:spPr>
              <a:xfrm>
                <a:off x="161857" y="4280587"/>
                <a:ext cx="3733255" cy="667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𝐽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𝜃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𝑏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𝑘</m:t>
                                  </m:r>
                                  <m:r>
                                    <a:rPr lang="pt-BR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=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/>
                                  </m:sSup>
                                </m:e>
                              </m:nary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60" name="文本框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7" y="4280587"/>
                <a:ext cx="3733255" cy="667427"/>
              </a:xfrm>
              <a:prstGeom prst="rect">
                <a:avLst/>
              </a:prstGeom>
              <a:blipFill rotWithShape="0">
                <a:blip r:embed="rId25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60043" y="771550"/>
                <a:ext cx="79547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43" y="771550"/>
                <a:ext cx="795474" cy="284693"/>
              </a:xfrm>
              <a:prstGeom prst="rect">
                <a:avLst/>
              </a:prstGeom>
              <a:blipFill rotWithShape="0">
                <a:blip r:embed="rId2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1711885" y="771550"/>
                <a:ext cx="79547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885" y="771550"/>
                <a:ext cx="795474" cy="284693"/>
              </a:xfrm>
              <a:prstGeom prst="rect">
                <a:avLst/>
              </a:prstGeom>
              <a:blipFill rotWithShape="0">
                <a:blip r:embed="rId2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2412194" y="674009"/>
                <a:ext cx="1057480" cy="439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(4)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(4)</m:t>
                              </m:r>
                            </m:sup>
                          </m:sSup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94" y="674009"/>
                <a:ext cx="1057480" cy="43954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矩形 167"/>
              <p:cNvSpPr/>
              <p:nvPr/>
            </p:nvSpPr>
            <p:spPr>
              <a:xfrm>
                <a:off x="279359" y="771550"/>
                <a:ext cx="635559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68" name="矩形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9" y="771550"/>
                <a:ext cx="635559" cy="284693"/>
              </a:xfrm>
              <a:prstGeom prst="rect">
                <a:avLst/>
              </a:prstGeom>
              <a:blipFill rotWithShape="0">
                <a:blip r:embed="rId2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55"/>
              <p:cNvSpPr txBox="1"/>
              <p:nvPr/>
            </p:nvSpPr>
            <p:spPr>
              <a:xfrm>
                <a:off x="643791" y="2187814"/>
                <a:ext cx="542502" cy="43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105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9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1" y="2187814"/>
                <a:ext cx="542502" cy="4379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55"/>
              <p:cNvSpPr txBox="1"/>
              <p:nvPr/>
            </p:nvSpPr>
            <p:spPr>
              <a:xfrm>
                <a:off x="1368853" y="2211710"/>
                <a:ext cx="538851" cy="42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105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0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53" y="2211710"/>
                <a:ext cx="538851" cy="42229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55"/>
              <p:cNvSpPr txBox="1"/>
              <p:nvPr/>
            </p:nvSpPr>
            <p:spPr>
              <a:xfrm>
                <a:off x="2166855" y="2209850"/>
                <a:ext cx="438124" cy="42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105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05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4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855" y="2209850"/>
                <a:ext cx="438124" cy="424155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90643" y="2289132"/>
                <a:ext cx="2645853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1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𝑘</m:t>
                                  </m:r>
                                  <m:r>
                                    <a:rPr lang="pt-BR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=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altLang="zh-CN" sz="11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/>
                                  </m:sSup>
                                </m:e>
                              </m:nary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05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643" y="2289132"/>
                <a:ext cx="2645853" cy="61677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7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/>
      <p:bldP spid="176" grpId="0"/>
      <p:bldP spid="177" grpId="0"/>
      <p:bldP spid="179" grpId="0"/>
      <p:bldP spid="18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Gradient computation: </a:t>
            </a:r>
            <a:r>
              <a:rPr lang="en-US" altLang="zh-CN" b="1" dirty="0" err="1">
                <a:solidFill>
                  <a:prstClr val="white"/>
                </a:solidFill>
              </a:rPr>
              <a:t>Backpropagation</a:t>
            </a:r>
            <a:r>
              <a:rPr lang="en-US" altLang="zh-CN" b="1" dirty="0">
                <a:solidFill>
                  <a:prstClr val="white"/>
                </a:solidFill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888328" y="4301129"/>
                <a:ext cx="3478773" cy="563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J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dirty="0" smtClean="0"/>
                  <a:t>   如何计算？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328" y="4301129"/>
                <a:ext cx="3478773" cy="563616"/>
              </a:xfrm>
              <a:prstGeom prst="rect">
                <a:avLst/>
              </a:prstGeom>
              <a:blipFill rotWithShape="0">
                <a:blip r:embed="rId3"/>
                <a:stretch>
                  <a:fillRect r="-87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97973" y="4315817"/>
            <a:ext cx="3239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467544" y="179905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Goal: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46779" y="2028990"/>
                <a:ext cx="1034578" cy="2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9" y="2028990"/>
                <a:ext cx="1034578" cy="2730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45462" y="1830220"/>
                <a:ext cx="2611421" cy="370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462" y="1830220"/>
                <a:ext cx="2611421" cy="370551"/>
              </a:xfrm>
              <a:prstGeom prst="rect">
                <a:avLst/>
              </a:prstGeom>
              <a:blipFill rotWithShape="0">
                <a:blip r:embed="rId5"/>
                <a:stretch>
                  <a:fillRect l="-1402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7544" y="915566"/>
                <a:ext cx="2565639" cy="346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915566"/>
                <a:ext cx="2565639" cy="346505"/>
              </a:xfrm>
              <a:prstGeom prst="rect">
                <a:avLst/>
              </a:prstGeom>
              <a:blipFill rotWithShape="0">
                <a:blip r:embed="rId6"/>
                <a:stretch>
                  <a:fillRect l="-713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9"/>
          <a:stretch/>
        </p:blipFill>
        <p:spPr>
          <a:xfrm>
            <a:off x="543543" y="2439741"/>
            <a:ext cx="2304256" cy="21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"/>
              <p:cNvSpPr txBox="1"/>
              <p:nvPr/>
            </p:nvSpPr>
            <p:spPr>
              <a:xfrm>
                <a:off x="1333633" y="3131518"/>
                <a:ext cx="2667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 j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633" y="3131518"/>
                <a:ext cx="2667910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686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0" r="88804"/>
          <a:stretch/>
        </p:blipFill>
        <p:spPr>
          <a:xfrm>
            <a:off x="543543" y="3453786"/>
            <a:ext cx="234731" cy="25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21583" y="2755097"/>
                <a:ext cx="3374765" cy="366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1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11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3" y="2755097"/>
                <a:ext cx="3374765" cy="366511"/>
              </a:xfrm>
              <a:prstGeom prst="rect">
                <a:avLst/>
              </a:prstGeom>
              <a:blipFill rotWithShape="0">
                <a:blip r:embed="rId9"/>
                <a:stretch>
                  <a:fillRect l="-180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423053" y="1118055"/>
                <a:ext cx="2645853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1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𝑘</m:t>
                                  </m:r>
                                  <m:r>
                                    <a:rPr lang="pt-BR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=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altLang="zh-CN" sz="11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1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1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/>
                                  </m:sSup>
                                </m:e>
                              </m:nary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05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053" y="1118055"/>
                <a:ext cx="2645853" cy="61677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179512" y="134367"/>
            <a:ext cx="2741856" cy="277143"/>
          </a:xfrm>
        </p:spPr>
        <p:txBody>
          <a:bodyPr/>
          <a:lstStyle/>
          <a:p>
            <a:r>
              <a:rPr lang="en-US" altLang="zh-CN" b="1" dirty="0" smtClean="0"/>
              <a:t>Key words</a:t>
            </a:r>
            <a:endParaRPr lang="zh-CN" altLang="en-US" b="1" dirty="0"/>
          </a:p>
        </p:txBody>
      </p:sp>
      <p:sp>
        <p:nvSpPr>
          <p:cNvPr id="16" name="TextBox 8"/>
          <p:cNvSpPr txBox="1"/>
          <p:nvPr/>
        </p:nvSpPr>
        <p:spPr>
          <a:xfrm>
            <a:off x="2555776" y="77155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 smtClean="0"/>
              <a:t>线性回归</a:t>
            </a:r>
            <a:r>
              <a:rPr lang="en-US" altLang="zh-CN" dirty="0" smtClean="0"/>
              <a:t>(Linear Regression)</a:t>
            </a:r>
            <a:endParaRPr lang="en-US" dirty="0"/>
          </a:p>
        </p:txBody>
      </p:sp>
      <p:sp>
        <p:nvSpPr>
          <p:cNvPr id="24" name="TextBox 8"/>
          <p:cNvSpPr txBox="1"/>
          <p:nvPr/>
        </p:nvSpPr>
        <p:spPr>
          <a:xfrm>
            <a:off x="2555776" y="1187006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梯度</a:t>
            </a:r>
            <a:r>
              <a:rPr lang="zh-CN" altLang="en-US" sz="1200" dirty="0" smtClean="0"/>
              <a:t>下降</a:t>
            </a:r>
            <a:r>
              <a:rPr lang="en-US" altLang="zh-CN" sz="1200" dirty="0" smtClean="0"/>
              <a:t>(Gradient Descent Algorithm)</a:t>
            </a:r>
            <a:endParaRPr lang="en-US" altLang="zh-CN" sz="1200" dirty="0"/>
          </a:p>
        </p:txBody>
      </p:sp>
      <p:sp>
        <p:nvSpPr>
          <p:cNvPr id="25" name="TextBox 8"/>
          <p:cNvSpPr txBox="1"/>
          <p:nvPr/>
        </p:nvSpPr>
        <p:spPr>
          <a:xfrm>
            <a:off x="2552734" y="2499742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感知器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(Perception Model)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2" name="TextBox 8"/>
          <p:cNvSpPr txBox="1"/>
          <p:nvPr/>
        </p:nvSpPr>
        <p:spPr>
          <a:xfrm>
            <a:off x="2552734" y="2973163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 smtClean="0"/>
              <a:t>反向传播算法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Backpropagation</a:t>
            </a:r>
            <a:r>
              <a:rPr lang="en-US" altLang="zh-CN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lgorithm)</a:t>
            </a:r>
            <a:endParaRPr lang="en-US" dirty="0"/>
          </a:p>
        </p:txBody>
      </p:sp>
      <p:sp>
        <p:nvSpPr>
          <p:cNvPr id="43" name="矩形 42"/>
          <p:cNvSpPr/>
          <p:nvPr/>
        </p:nvSpPr>
        <p:spPr>
          <a:xfrm>
            <a:off x="2555879" y="3332075"/>
            <a:ext cx="128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sigmoid</a:t>
            </a:r>
            <a:r>
              <a:rPr lang="zh-CN" altLang="en-US" sz="1200" dirty="0"/>
              <a:t>激励函数</a:t>
            </a:r>
            <a:endParaRPr lang="en-US" altLang="zh-CN" sz="1200" dirty="0"/>
          </a:p>
        </p:txBody>
      </p:sp>
      <p:sp>
        <p:nvSpPr>
          <p:cNvPr id="44" name="矩形 43"/>
          <p:cNvSpPr/>
          <p:nvPr/>
        </p:nvSpPr>
        <p:spPr>
          <a:xfrm>
            <a:off x="2552734" y="3744199"/>
            <a:ext cx="203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梯度消失</a:t>
            </a:r>
            <a:r>
              <a:rPr lang="en-US" altLang="zh-CN" sz="1200" dirty="0" smtClean="0"/>
              <a:t>(Gradient Vanishing</a:t>
            </a:r>
            <a:r>
              <a:rPr lang="en-US" altLang="zh-CN" sz="1200" dirty="0"/>
              <a:t>)</a:t>
            </a:r>
          </a:p>
        </p:txBody>
      </p:sp>
      <p:sp>
        <p:nvSpPr>
          <p:cNvPr id="45" name="矩形 44"/>
          <p:cNvSpPr/>
          <p:nvPr/>
        </p:nvSpPr>
        <p:spPr>
          <a:xfrm>
            <a:off x="2549499" y="4123146"/>
            <a:ext cx="117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弃权</a:t>
            </a:r>
            <a:r>
              <a:rPr lang="en-US" altLang="zh-CN" sz="1200" dirty="0" smtClean="0"/>
              <a:t>(</a:t>
            </a:r>
            <a:r>
              <a:rPr lang="en-US" altLang="zh-CN" sz="1200" dirty="0" err="1"/>
              <a:t>D</a:t>
            </a:r>
            <a:r>
              <a:rPr lang="en-US" altLang="zh-CN" sz="1200" dirty="0" err="1" smtClean="0"/>
              <a:t>roupout</a:t>
            </a:r>
            <a:r>
              <a:rPr lang="en-US" altLang="zh-CN" sz="1200" dirty="0"/>
              <a:t>)</a:t>
            </a:r>
          </a:p>
        </p:txBody>
      </p:sp>
      <p:sp>
        <p:nvSpPr>
          <p:cNvPr id="46" name="矩形 45"/>
          <p:cNvSpPr/>
          <p:nvPr/>
        </p:nvSpPr>
        <p:spPr>
          <a:xfrm>
            <a:off x="2555879" y="1619427"/>
            <a:ext cx="331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二次代价函数</a:t>
            </a:r>
            <a:r>
              <a:rPr lang="en-US" altLang="zh-CN" sz="1200" dirty="0"/>
              <a:t>(Quadratic </a:t>
            </a:r>
            <a:r>
              <a:rPr lang="en-US" altLang="zh-CN" sz="1200" dirty="0" smtClean="0"/>
              <a:t>Cost Function)</a:t>
            </a:r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2549499" y="2063627"/>
            <a:ext cx="3401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交叉熵</a:t>
            </a:r>
            <a:r>
              <a:rPr lang="zh-CN" altLang="en-US" sz="1200" dirty="0" smtClean="0"/>
              <a:t>代价函数</a:t>
            </a:r>
            <a:r>
              <a:rPr lang="en-US" altLang="zh-CN" sz="1200" dirty="0"/>
              <a:t>(</a:t>
            </a:r>
            <a:r>
              <a:rPr lang="en-US" altLang="zh-CN" sz="1200" dirty="0" smtClean="0"/>
              <a:t>Cross-entropy Cost </a:t>
            </a:r>
            <a:r>
              <a:rPr lang="en-US" altLang="zh-CN" sz="1200" dirty="0"/>
              <a:t>F</a:t>
            </a:r>
            <a:r>
              <a:rPr lang="en-US" altLang="zh-CN" sz="1200" dirty="0" smtClean="0"/>
              <a:t>unction)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2549498" y="4542573"/>
            <a:ext cx="21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卷积</a:t>
            </a:r>
            <a:r>
              <a:rPr lang="zh-CN" altLang="en-US" sz="1200" dirty="0" smtClean="0"/>
              <a:t>神经网络</a:t>
            </a:r>
            <a:r>
              <a:rPr lang="en-US" altLang="zh-CN" sz="1200" dirty="0" smtClean="0"/>
              <a:t>(CNN)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1206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err="1" smtClean="0">
                <a:solidFill>
                  <a:prstClr val="white"/>
                </a:solidFill>
              </a:rPr>
              <a:t>Backpropagation</a:t>
            </a:r>
            <a:r>
              <a:rPr lang="en-US" altLang="zh-CN" b="1" dirty="0" smtClean="0">
                <a:solidFill>
                  <a:prstClr val="white"/>
                </a:solidFill>
              </a:rPr>
              <a:t> algorithm&gt;</a:t>
            </a:r>
            <a:r>
              <a:rPr lang="zh-CN" altLang="en-US" b="1" dirty="0" smtClean="0">
                <a:solidFill>
                  <a:prstClr val="white"/>
                </a:solidFill>
              </a:rPr>
              <a:t>最后一层的误差怎么算？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1560" y="771550"/>
                <a:ext cx="4095801" cy="11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引入一个变量：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，表示误差。</m:t>
                    </m:r>
                  </m:oMath>
                </a14:m>
                <a:endParaRPr lang="en-US" altLang="zh-CN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表示第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个神经元的误差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神经元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的误差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71550"/>
                <a:ext cx="4095801" cy="1178849"/>
              </a:xfrm>
              <a:prstGeom prst="rect">
                <a:avLst/>
              </a:prstGeom>
              <a:blipFill rotWithShape="0">
                <a:blip r:embed="rId3"/>
                <a:stretch>
                  <a:fillRect l="-446" b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015921" y="771550"/>
                <a:ext cx="1529778" cy="509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prstClr val="black"/>
                    </a:solidFill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Sup>
                      <m:sSub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21" y="771550"/>
                <a:ext cx="1529778" cy="509498"/>
              </a:xfrm>
              <a:prstGeom prst="rect">
                <a:avLst/>
              </a:prstGeom>
              <a:blipFill rotWithShape="0">
                <a:blip r:embed="rId4"/>
                <a:stretch>
                  <a:fillRect l="-1195"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32120" y="2439863"/>
                <a:ext cx="1149354" cy="635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0" y="2439863"/>
                <a:ext cx="1149354" cy="635943"/>
              </a:xfrm>
              <a:prstGeom prst="rect">
                <a:avLst/>
              </a:prstGeom>
              <a:blipFill rotWithShape="0">
                <a:blip r:embed="rId5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724128" y="2349582"/>
                <a:ext cx="1592680" cy="726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349582"/>
                <a:ext cx="1592680" cy="7262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15367" y="2931790"/>
                <a:ext cx="1592937" cy="726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67" y="2931790"/>
                <a:ext cx="1592937" cy="7262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179304" y="2917267"/>
                <a:ext cx="1960537" cy="726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))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304" y="2917267"/>
                <a:ext cx="1960537" cy="7262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7504" y="2944979"/>
                <a:ext cx="4390278" cy="533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i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altLang="zh-CN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𝑘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))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944979"/>
                <a:ext cx="4390278" cy="533288"/>
              </a:xfrm>
              <a:prstGeom prst="rect">
                <a:avLst/>
              </a:prstGeom>
              <a:blipFill rotWithShape="0">
                <a:blip r:embed="rId9"/>
                <a:stretch>
                  <a:fillRect t="-134091" b="-20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07504" y="3692185"/>
                <a:ext cx="5100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692185"/>
                <a:ext cx="51007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3738" y="3477305"/>
                <a:ext cx="2953116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))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))</m:t>
                                      </m:r>
                                    </m:e>
                                    <m:sub>
                                      <m:r>
                                        <a:rPr lang="en-US" altLang="zh-CN" sz="1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altLang="zh-CN" sz="1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))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8" y="3477305"/>
                <a:ext cx="2953116" cy="69730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46343" y="2053434"/>
                <a:ext cx="35125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最后一层的误差（假设总共的层数为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）：</a:t>
                </a:r>
                <a:endPara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343" y="2053434"/>
                <a:ext cx="3512500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521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329430" y="4262885"/>
                <a:ext cx="161153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))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30" y="4262885"/>
                <a:ext cx="1611530" cy="325089"/>
              </a:xfrm>
              <a:prstGeom prst="rect">
                <a:avLst/>
              </a:prstGeom>
              <a:blipFill rotWithShape="0">
                <a:blip r:embed="rId1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720753" y="3576474"/>
                <a:ext cx="2237216" cy="723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753" y="3576474"/>
                <a:ext cx="2237216" cy="72346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709667" y="4205528"/>
                <a:ext cx="1958677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67" y="4205528"/>
                <a:ext cx="1958677" cy="390876"/>
              </a:xfrm>
              <a:prstGeom prst="rect">
                <a:avLst/>
              </a:prstGeom>
              <a:blipFill rotWithShape="0"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58"/>
          <p:cNvCxnSpPr/>
          <p:nvPr/>
        </p:nvCxnSpPr>
        <p:spPr>
          <a:xfrm>
            <a:off x="3563888" y="2562999"/>
            <a:ext cx="0" cy="2361038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973264" y="4681701"/>
                <a:ext cx="2984488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𝑦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264" y="4681701"/>
                <a:ext cx="2984488" cy="371127"/>
              </a:xfrm>
              <a:prstGeom prst="rect">
                <a:avLst/>
              </a:prstGeom>
              <a:blipFill rotWithShape="0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932040" y="4687845"/>
                <a:ext cx="5100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687845"/>
                <a:ext cx="51007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92842" y="3280379"/>
                <a:ext cx="1464503" cy="43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842" y="3280379"/>
                <a:ext cx="1464503" cy="433645"/>
              </a:xfrm>
              <a:prstGeom prst="rect">
                <a:avLst/>
              </a:prstGeom>
              <a:blipFill rotWithShape="0">
                <a:blip r:embed="rId19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91568" y="2345233"/>
                <a:ext cx="1339919" cy="726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568" y="2345233"/>
                <a:ext cx="1339919" cy="72622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5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  <p:bldP spid="16" grpId="0"/>
      <p:bldP spid="17" grpId="0"/>
      <p:bldP spid="19" grpId="0"/>
      <p:bldP spid="10" grpId="0"/>
      <p:bldP spid="15" grpId="0"/>
      <p:bldP spid="25" grpId="0"/>
      <p:bldP spid="26" grpId="0"/>
      <p:bldP spid="31" grpId="0"/>
      <p:bldP spid="32" grpId="0"/>
      <p:bldP spid="3" grpId="0"/>
      <p:bldP spid="3" grpId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err="1" smtClean="0">
                <a:solidFill>
                  <a:prstClr val="white"/>
                </a:solidFill>
              </a:rPr>
              <a:t>Backpropagation</a:t>
            </a:r>
            <a:r>
              <a:rPr lang="en-US" altLang="zh-CN" b="1" dirty="0" smtClean="0">
                <a:solidFill>
                  <a:prstClr val="white"/>
                </a:solidFill>
              </a:rPr>
              <a:t> algorithm&gt;</a:t>
            </a:r>
            <a:r>
              <a:rPr lang="zh-CN" altLang="en-US" b="1" dirty="0">
                <a:solidFill>
                  <a:prstClr val="white"/>
                </a:solidFill>
              </a:rPr>
              <a:t>第𝑙层的</a:t>
            </a:r>
            <a:r>
              <a:rPr lang="zh-CN" altLang="en-US" b="1" dirty="0" smtClean="0">
                <a:solidFill>
                  <a:prstClr val="white"/>
                </a:solidFill>
              </a:rPr>
              <a:t>误差怎么算？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77155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最后一层的</a:t>
            </a:r>
            <a:r>
              <a:rPr lang="zh-CN" alt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误差：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75656" y="771550"/>
                <a:ext cx="2561034" cy="39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771550"/>
                <a:ext cx="2561034" cy="390876"/>
              </a:xfrm>
              <a:prstGeom prst="rect">
                <a:avLst/>
              </a:prstGeom>
              <a:blipFill rotWithShape="0"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742853" y="1178005"/>
                <a:ext cx="2253083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𝑦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53" y="1178005"/>
                <a:ext cx="2253083" cy="371127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3528" y="1491630"/>
                <a:ext cx="22104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层的误差怎么算？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1630"/>
                <a:ext cx="2210477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826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3528" y="1759917"/>
                <a:ext cx="22104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层的误差怎么算？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759917"/>
                <a:ext cx="2210477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826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3528" y="2067694"/>
                <a:ext cx="18623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层的误差怎么算？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067694"/>
                <a:ext cx="1862305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980" t="-588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27189" y="24997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链式</a:t>
            </a:r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求导</a:t>
            </a:r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法则</a:t>
            </a:r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6902"/>
              </p:ext>
            </p:extLst>
          </p:nvPr>
        </p:nvGraphicFramePr>
        <p:xfrm>
          <a:off x="327189" y="2859782"/>
          <a:ext cx="3387134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" name="公式" r:id="rId16" imgW="3060360" imgH="1117440" progId="Equation.3">
                  <p:embed/>
                </p:oleObj>
              </mc:Choice>
              <mc:Fallback>
                <p:oleObj name="公式" r:id="rId16" imgW="3060360" imgH="1117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7189" y="2859782"/>
                        <a:ext cx="3387134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835748"/>
              </p:ext>
            </p:extLst>
          </p:nvPr>
        </p:nvGraphicFramePr>
        <p:xfrm>
          <a:off x="2894642" y="4306767"/>
          <a:ext cx="3143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" name="公式" r:id="rId18" imgW="101520" imgH="164880" progId="Equation.3">
                  <p:embed/>
                </p:oleObj>
              </mc:Choice>
              <mc:Fallback>
                <p:oleObj name="公式" r:id="rId18" imgW="1015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642" y="4306767"/>
                        <a:ext cx="3143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939920"/>
              </p:ext>
            </p:extLst>
          </p:nvPr>
        </p:nvGraphicFramePr>
        <p:xfrm>
          <a:off x="403151" y="4301778"/>
          <a:ext cx="3524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" name="公式" r:id="rId20" imgW="114120" imgH="139680" progId="Equation.3">
                  <p:embed/>
                </p:oleObj>
              </mc:Choice>
              <mc:Fallback>
                <p:oleObj name="公式" r:id="rId20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51" y="4301778"/>
                        <a:ext cx="35242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478417"/>
              </p:ext>
            </p:extLst>
          </p:nvPr>
        </p:nvGraphicFramePr>
        <p:xfrm>
          <a:off x="1619672" y="3965154"/>
          <a:ext cx="333432" cy="33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" name="公式" r:id="rId22" imgW="126720" imgH="126720" progId="Equation.3">
                  <p:embed/>
                </p:oleObj>
              </mc:Choice>
              <mc:Fallback>
                <p:oleObj name="公式" r:id="rId22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965154"/>
                        <a:ext cx="333432" cy="33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75995"/>
              </p:ext>
            </p:extLst>
          </p:nvPr>
        </p:nvGraphicFramePr>
        <p:xfrm>
          <a:off x="1619672" y="4705660"/>
          <a:ext cx="3921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公式" r:id="rId24" imgW="126720" imgH="126720" progId="Equation.3">
                  <p:embed/>
                </p:oleObj>
              </mc:Choice>
              <mc:Fallback>
                <p:oleObj name="公式" r:id="rId2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705660"/>
                        <a:ext cx="39211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23"/>
          <p:cNvSpPr>
            <a:spLocks noChangeShapeType="1"/>
          </p:cNvSpPr>
          <p:nvPr/>
        </p:nvSpPr>
        <p:spPr bwMode="auto">
          <a:xfrm flipV="1">
            <a:off x="755576" y="4156621"/>
            <a:ext cx="792162" cy="28733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1997869" y="4156621"/>
            <a:ext cx="845939" cy="28733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755576" y="4617502"/>
            <a:ext cx="828427" cy="33051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V="1">
            <a:off x="1949161" y="4653167"/>
            <a:ext cx="894648" cy="32310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7" name="Group 69"/>
          <p:cNvGrpSpPr/>
          <p:nvPr/>
        </p:nvGrpSpPr>
        <p:grpSpPr>
          <a:xfrm>
            <a:off x="5227683" y="888616"/>
            <a:ext cx="2202448" cy="1251086"/>
            <a:chOff x="656011" y="1657350"/>
            <a:chExt cx="5261129" cy="2811052"/>
          </a:xfrm>
        </p:grpSpPr>
        <p:sp>
          <p:nvSpPr>
            <p:cNvPr id="108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76"/>
            <p:cNvCxnSpPr>
              <a:stCxn id="110" idx="6"/>
              <a:endCxn id="111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77"/>
            <p:cNvCxnSpPr>
              <a:stCxn id="109" idx="6"/>
              <a:endCxn id="111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78"/>
            <p:cNvCxnSpPr>
              <a:stCxn id="108" idx="6"/>
              <a:endCxn id="111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81"/>
            <p:cNvCxnSpPr>
              <a:stCxn id="110" idx="6"/>
              <a:endCxn id="116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82"/>
            <p:cNvCxnSpPr>
              <a:endCxn id="116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83"/>
            <p:cNvCxnSpPr>
              <a:stCxn id="108" idx="6"/>
              <a:endCxn id="116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85"/>
            <p:cNvCxnSpPr>
              <a:stCxn id="109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86"/>
            <p:cNvCxnSpPr>
              <a:stCxn id="108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88"/>
            <p:cNvSpPr/>
            <p:nvPr/>
          </p:nvSpPr>
          <p:spPr>
            <a:xfrm>
              <a:off x="5129333" y="2161392"/>
              <a:ext cx="787807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89"/>
            <p:cNvCxnSpPr>
              <a:stCxn id="123" idx="6"/>
              <a:endCxn id="124" idx="2"/>
            </p:cNvCxnSpPr>
            <p:nvPr/>
          </p:nvCxnSpPr>
          <p:spPr>
            <a:xfrm>
              <a:off x="3570901" y="2047774"/>
              <a:ext cx="1558432" cy="5040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90"/>
            <p:cNvCxnSpPr>
              <a:stCxn id="111" idx="6"/>
              <a:endCxn id="124" idx="2"/>
            </p:cNvCxnSpPr>
            <p:nvPr/>
          </p:nvCxnSpPr>
          <p:spPr>
            <a:xfrm flipV="1">
              <a:off x="3570901" y="2551816"/>
              <a:ext cx="1558432" cy="5110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91"/>
            <p:cNvCxnSpPr>
              <a:stCxn id="116" idx="6"/>
              <a:endCxn id="124" idx="2"/>
            </p:cNvCxnSpPr>
            <p:nvPr/>
          </p:nvCxnSpPr>
          <p:spPr>
            <a:xfrm flipV="1">
              <a:off x="3570901" y="2551816"/>
              <a:ext cx="1558432" cy="1526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9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0" name="Picture 9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1" name="Picture 9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2" name="Picture 9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3" name="Picture 9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4" name="Picture 9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3" name="Oval 88"/>
            <p:cNvSpPr/>
            <p:nvPr/>
          </p:nvSpPr>
          <p:spPr>
            <a:xfrm>
              <a:off x="5124276" y="3115613"/>
              <a:ext cx="787807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91"/>
            <p:cNvCxnSpPr>
              <a:stCxn id="116" idx="6"/>
              <a:endCxn id="173" idx="2"/>
            </p:cNvCxnSpPr>
            <p:nvPr/>
          </p:nvCxnSpPr>
          <p:spPr>
            <a:xfrm flipV="1">
              <a:off x="3570901" y="3506037"/>
              <a:ext cx="1553375" cy="5719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91"/>
            <p:cNvCxnSpPr>
              <a:stCxn id="123" idx="6"/>
              <a:endCxn id="173" idx="2"/>
            </p:cNvCxnSpPr>
            <p:nvPr/>
          </p:nvCxnSpPr>
          <p:spPr>
            <a:xfrm>
              <a:off x="3570901" y="2047774"/>
              <a:ext cx="1553375" cy="1458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91"/>
            <p:cNvCxnSpPr>
              <a:stCxn id="111" idx="6"/>
              <a:endCxn id="173" idx="2"/>
            </p:cNvCxnSpPr>
            <p:nvPr/>
          </p:nvCxnSpPr>
          <p:spPr>
            <a:xfrm>
              <a:off x="3570901" y="3062876"/>
              <a:ext cx="1553375" cy="443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/>
              <p:cNvSpPr/>
              <p:nvPr/>
            </p:nvSpPr>
            <p:spPr>
              <a:xfrm>
                <a:off x="4131825" y="2494201"/>
                <a:ext cx="1088247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25" y="2494201"/>
                <a:ext cx="1088247" cy="331373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6019771" y="627534"/>
                <a:ext cx="79547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71" y="627534"/>
                <a:ext cx="795474" cy="284693"/>
              </a:xfrm>
              <a:prstGeom prst="rect">
                <a:avLst/>
              </a:prstGeom>
              <a:blipFill rotWithShape="0">
                <a:blip r:embed="rId3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6745548" y="626311"/>
                <a:ext cx="1255102" cy="284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548" y="626311"/>
                <a:ext cx="1255102" cy="284693"/>
              </a:xfrm>
              <a:prstGeom prst="rect">
                <a:avLst/>
              </a:prstGeom>
              <a:blipFill rotWithShape="0">
                <a:blip r:embed="rId3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5161616" y="631680"/>
                <a:ext cx="635559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616" y="631680"/>
                <a:ext cx="635559" cy="284693"/>
              </a:xfrm>
              <a:prstGeom prst="rect">
                <a:avLst/>
              </a:prstGeom>
              <a:blipFill rotWithShape="0">
                <a:blip r:embed="rId3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/>
              <p:cNvSpPr/>
              <p:nvPr/>
            </p:nvSpPr>
            <p:spPr>
              <a:xfrm>
                <a:off x="4993770" y="2773814"/>
                <a:ext cx="2317039" cy="771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den>
                      </m:f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矩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70" y="2773814"/>
                <a:ext cx="2317039" cy="77143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/>
              <p:cNvSpPr/>
              <p:nvPr/>
            </p:nvSpPr>
            <p:spPr>
              <a:xfrm>
                <a:off x="4139952" y="2067694"/>
                <a:ext cx="2012338" cy="438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i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altLang="zh-CN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)−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矩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067694"/>
                <a:ext cx="2012338" cy="438005"/>
              </a:xfrm>
              <a:prstGeom prst="rect">
                <a:avLst/>
              </a:prstGeom>
              <a:blipFill rotWithShape="0">
                <a:blip r:embed="rId3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41355" y="2754208"/>
                <a:ext cx="1970860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55" y="2754208"/>
                <a:ext cx="1970860" cy="586571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4459976" y="3932301"/>
            <a:ext cx="2466124" cy="58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/>
              <p:cNvSpPr/>
              <p:nvPr/>
            </p:nvSpPr>
            <p:spPr>
              <a:xfrm>
                <a:off x="4144023" y="2825574"/>
                <a:ext cx="1012008" cy="533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23" y="2825574"/>
                <a:ext cx="1012008" cy="533031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Line 23"/>
          <p:cNvSpPr>
            <a:spLocks noChangeShapeType="1"/>
          </p:cNvSpPr>
          <p:nvPr/>
        </p:nvSpPr>
        <p:spPr bwMode="auto">
          <a:xfrm flipV="1">
            <a:off x="1300554" y="4234202"/>
            <a:ext cx="767750" cy="176194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" name="Line 25"/>
          <p:cNvSpPr>
            <a:spLocks noChangeShapeType="1"/>
          </p:cNvSpPr>
          <p:nvPr/>
        </p:nvSpPr>
        <p:spPr bwMode="auto">
          <a:xfrm>
            <a:off x="2528575" y="4213382"/>
            <a:ext cx="860211" cy="19701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" name="Line 26"/>
          <p:cNvSpPr>
            <a:spLocks noChangeShapeType="1"/>
          </p:cNvSpPr>
          <p:nvPr/>
        </p:nvSpPr>
        <p:spPr bwMode="auto">
          <a:xfrm>
            <a:off x="1300554" y="4583941"/>
            <a:ext cx="767749" cy="11353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" name="Line 27"/>
          <p:cNvSpPr>
            <a:spLocks noChangeShapeType="1"/>
          </p:cNvSpPr>
          <p:nvPr/>
        </p:nvSpPr>
        <p:spPr bwMode="auto">
          <a:xfrm flipV="1">
            <a:off x="2528575" y="4554412"/>
            <a:ext cx="860210" cy="16014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777788" y="4346918"/>
                <a:ext cx="6018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88" y="4346918"/>
                <a:ext cx="601857" cy="307777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3324762" y="4244496"/>
                <a:ext cx="560731" cy="399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762" y="4244496"/>
                <a:ext cx="560731" cy="399853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矩形 189"/>
              <p:cNvSpPr/>
              <p:nvPr/>
            </p:nvSpPr>
            <p:spPr>
              <a:xfrm>
                <a:off x="2031774" y="3996081"/>
                <a:ext cx="511871" cy="361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0" name="矩形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774" y="3996081"/>
                <a:ext cx="511871" cy="361317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矩形 190"/>
              <p:cNvSpPr/>
              <p:nvPr/>
            </p:nvSpPr>
            <p:spPr>
              <a:xfrm>
                <a:off x="2057967" y="4524382"/>
                <a:ext cx="511871" cy="361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1" name="矩形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67" y="4524382"/>
                <a:ext cx="511871" cy="361317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/>
              <p:cNvSpPr/>
              <p:nvPr/>
            </p:nvSpPr>
            <p:spPr>
              <a:xfrm>
                <a:off x="-36987" y="4378308"/>
                <a:ext cx="6018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i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altLang="zh-CN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2" name="矩形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87" y="4378308"/>
                <a:ext cx="601857" cy="307777"/>
              </a:xfrm>
              <a:prstGeom prst="rect">
                <a:avLst/>
              </a:prstGeom>
              <a:blipFill rotWithShape="0">
                <a:blip r:embed="rId4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Line 23"/>
          <p:cNvSpPr>
            <a:spLocks noChangeShapeType="1"/>
          </p:cNvSpPr>
          <p:nvPr/>
        </p:nvSpPr>
        <p:spPr bwMode="auto">
          <a:xfrm flipV="1">
            <a:off x="465222" y="4524885"/>
            <a:ext cx="37506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94" name="Straight Arrow Connector 79"/>
          <p:cNvCxnSpPr/>
          <p:nvPr/>
        </p:nvCxnSpPr>
        <p:spPr>
          <a:xfrm>
            <a:off x="7588227" y="1495884"/>
            <a:ext cx="329797" cy="7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1" y="1398945"/>
            <a:ext cx="382793" cy="167794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19113" y="3350433"/>
                <a:ext cx="4133889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113" y="3350433"/>
                <a:ext cx="4133889" cy="587277"/>
              </a:xfrm>
              <a:prstGeom prst="rect">
                <a:avLst/>
              </a:prstGeom>
              <a:blipFill rotWithShape="0">
                <a:blip r:embed="rId46"/>
                <a:stretch>
                  <a:fillRect t="-3958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4399196" y="3843080"/>
                <a:ext cx="4569777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96" y="3843080"/>
                <a:ext cx="4569777" cy="587277"/>
              </a:xfrm>
              <a:prstGeom prst="rect">
                <a:avLst/>
              </a:prstGeom>
              <a:blipFill rotWithShape="0">
                <a:blip r:embed="rId47"/>
                <a:stretch>
                  <a:fillRect t="-39175" b="-27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4435347" y="4414319"/>
                <a:ext cx="2951770" cy="368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(2)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347" y="4414319"/>
                <a:ext cx="2951770" cy="368755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4458590" y="4766144"/>
                <a:ext cx="2622063" cy="368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(2)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90" y="4766144"/>
                <a:ext cx="2622063" cy="368755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31" grpId="0"/>
      <p:bldP spid="3" grpId="0"/>
      <p:bldP spid="9" grpId="0"/>
      <p:bldP spid="10" grpId="0"/>
      <p:bldP spid="4" grpId="0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137" grpId="0"/>
      <p:bldP spid="143" grpId="0"/>
      <p:bldP spid="145" grpId="0"/>
      <p:bldP spid="8" grpId="0"/>
      <p:bldP spid="153" grpId="0"/>
      <p:bldP spid="158" grpId="0" animBg="1"/>
      <p:bldP spid="159" grpId="0" animBg="1"/>
      <p:bldP spid="160" grpId="0" animBg="1"/>
      <p:bldP spid="161" grpId="0" animBg="1"/>
      <p:bldP spid="162" grpId="0"/>
      <p:bldP spid="163" grpId="0"/>
      <p:bldP spid="190" grpId="0"/>
      <p:bldP spid="191" grpId="0"/>
      <p:bldP spid="192" grpId="0"/>
      <p:bldP spid="193" grpId="0" animBg="1"/>
      <p:bldP spid="2" grpId="0"/>
      <p:bldP spid="75" grpId="0"/>
      <p:bldP spid="76" grpId="0"/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err="1" smtClean="0">
                <a:solidFill>
                  <a:prstClr val="white"/>
                </a:solidFill>
              </a:rPr>
              <a:t>Backpropagation</a:t>
            </a:r>
            <a:r>
              <a:rPr lang="en-US" altLang="zh-CN" b="1" dirty="0" smtClean="0">
                <a:solidFill>
                  <a:prstClr val="white"/>
                </a:solidFill>
              </a:rPr>
              <a:t> algorithm&gt;</a:t>
            </a:r>
            <a:r>
              <a:rPr lang="zh-CN" altLang="en-US" b="1" dirty="0">
                <a:solidFill>
                  <a:prstClr val="white"/>
                </a:solidFill>
              </a:rPr>
              <a:t>第𝑙层的</a:t>
            </a:r>
            <a:r>
              <a:rPr lang="zh-CN" altLang="en-US" b="1" dirty="0" smtClean="0">
                <a:solidFill>
                  <a:prstClr val="white"/>
                </a:solidFill>
              </a:rPr>
              <a:t>误差怎么算？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77155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最后一层的</a:t>
            </a:r>
            <a:r>
              <a:rPr lang="zh-CN" alt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误差：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75656" y="771550"/>
                <a:ext cx="2561034" cy="39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771550"/>
                <a:ext cx="2561034" cy="390876"/>
              </a:xfrm>
              <a:prstGeom prst="rect">
                <a:avLst/>
              </a:prstGeom>
              <a:blipFill rotWithShape="0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577377" y="1175651"/>
                <a:ext cx="2253083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𝑦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77" y="1175651"/>
                <a:ext cx="2253083" cy="371127"/>
              </a:xfrm>
              <a:prstGeom prst="rect">
                <a:avLst/>
              </a:prstGeom>
              <a:blipFill rotWithShape="0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3528" y="1491630"/>
                <a:ext cx="22104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层的误差怎么算？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1630"/>
                <a:ext cx="2210477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826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3528" y="1914716"/>
                <a:ext cx="18623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层的误差怎么算？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914716"/>
                <a:ext cx="1862305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980" t="-588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/>
              <p:cNvSpPr/>
              <p:nvPr/>
            </p:nvSpPr>
            <p:spPr>
              <a:xfrm>
                <a:off x="4687059" y="2316701"/>
                <a:ext cx="1685141" cy="61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9" y="2316701"/>
                <a:ext cx="1685141" cy="614977"/>
              </a:xfrm>
              <a:prstGeom prst="rect">
                <a:avLst/>
              </a:prstGeom>
              <a:blipFill rotWithShape="0">
                <a:blip r:embed="rId14"/>
                <a:stretch>
                  <a:fillRect l="-20290" t="-94059" b="-139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矩形 64"/>
              <p:cNvSpPr/>
              <p:nvPr/>
            </p:nvSpPr>
            <p:spPr>
              <a:xfrm>
                <a:off x="6228184" y="2316701"/>
                <a:ext cx="1607428" cy="61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316701"/>
                <a:ext cx="1607428" cy="614977"/>
              </a:xfrm>
              <a:prstGeom prst="rect">
                <a:avLst/>
              </a:prstGeom>
              <a:blipFill rotWithShape="0">
                <a:blip r:embed="rId15"/>
                <a:stretch>
                  <a:fillRect l="-19772" t="-94059" r="-760" b="-139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2652818" y="3213678"/>
                <a:ext cx="3499472" cy="726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818" y="3213678"/>
                <a:ext cx="3499472" cy="72622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641416" y="2364981"/>
                <a:ext cx="968406" cy="55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416" y="2364981"/>
                <a:ext cx="968406" cy="558358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5723733" y="3213678"/>
            <a:ext cx="3499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矩形 72"/>
              <p:cNvSpPr/>
              <p:nvPr/>
            </p:nvSpPr>
            <p:spPr>
              <a:xfrm>
                <a:off x="4412193" y="4706580"/>
                <a:ext cx="2074414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193" y="4706580"/>
                <a:ext cx="2074414" cy="331373"/>
              </a:xfrm>
              <a:prstGeom prst="rect">
                <a:avLst/>
              </a:prstGeom>
              <a:blipFill rotWithShape="0">
                <a:blip r:embed="rId3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067901" y="4722698"/>
                <a:ext cx="51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01" y="4722698"/>
                <a:ext cx="510075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Line 23"/>
          <p:cNvSpPr>
            <a:spLocks noChangeShapeType="1"/>
          </p:cNvSpPr>
          <p:nvPr/>
        </p:nvSpPr>
        <p:spPr bwMode="auto">
          <a:xfrm flipV="1">
            <a:off x="1484493" y="3351695"/>
            <a:ext cx="368231" cy="27062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2280652" y="3338604"/>
            <a:ext cx="307756" cy="220236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26"/>
          <p:cNvSpPr>
            <a:spLocks noChangeShapeType="1"/>
          </p:cNvSpPr>
          <p:nvPr/>
        </p:nvSpPr>
        <p:spPr bwMode="auto">
          <a:xfrm>
            <a:off x="1484493" y="3795863"/>
            <a:ext cx="368231" cy="22615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27"/>
          <p:cNvSpPr>
            <a:spLocks noChangeShapeType="1"/>
          </p:cNvSpPr>
          <p:nvPr/>
        </p:nvSpPr>
        <p:spPr bwMode="auto">
          <a:xfrm flipV="1">
            <a:off x="2191671" y="3856271"/>
            <a:ext cx="396737" cy="21721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22939" y="3558840"/>
                <a:ext cx="6018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39" y="3558840"/>
                <a:ext cx="601857" cy="307777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520042" y="3492601"/>
                <a:ext cx="560731" cy="399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42" y="3492601"/>
                <a:ext cx="560731" cy="399853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01845" y="3134248"/>
                <a:ext cx="511871" cy="361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45" y="3134248"/>
                <a:ext cx="511871" cy="361317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146952" y="3590230"/>
                <a:ext cx="6018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i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altLang="zh-CN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2" y="3590230"/>
                <a:ext cx="601857" cy="307777"/>
              </a:xfrm>
              <a:prstGeom prst="rect">
                <a:avLst/>
              </a:prstGeom>
              <a:blipFill rotWithShape="0">
                <a:blip r:embed="rId3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Line 23"/>
          <p:cNvSpPr>
            <a:spLocks noChangeShapeType="1"/>
          </p:cNvSpPr>
          <p:nvPr/>
        </p:nvSpPr>
        <p:spPr bwMode="auto">
          <a:xfrm flipV="1">
            <a:off x="649161" y="3736807"/>
            <a:ext cx="24578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1797199" y="3866617"/>
                <a:ext cx="511871" cy="361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199" y="3866617"/>
                <a:ext cx="511871" cy="361317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/>
              <p:cNvSpPr/>
              <p:nvPr/>
            </p:nvSpPr>
            <p:spPr>
              <a:xfrm>
                <a:off x="4665916" y="2931790"/>
                <a:ext cx="2543324" cy="63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916" y="2931790"/>
                <a:ext cx="2543324" cy="63588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9"/>
          <p:cNvGrpSpPr/>
          <p:nvPr/>
        </p:nvGrpSpPr>
        <p:grpSpPr>
          <a:xfrm>
            <a:off x="5227683" y="888616"/>
            <a:ext cx="2202448" cy="1251086"/>
            <a:chOff x="656011" y="1657350"/>
            <a:chExt cx="5261129" cy="2811052"/>
          </a:xfrm>
        </p:grpSpPr>
        <p:sp>
          <p:nvSpPr>
            <p:cNvPr id="74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6"/>
            <p:cNvCxnSpPr>
              <a:stCxn id="76" idx="6"/>
              <a:endCxn id="77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7"/>
            <p:cNvCxnSpPr>
              <a:stCxn id="75" idx="6"/>
              <a:endCxn id="77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8"/>
            <p:cNvCxnSpPr>
              <a:stCxn id="74" idx="6"/>
              <a:endCxn id="77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6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4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5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129333" y="2161392"/>
              <a:ext cx="787807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1" y="2047774"/>
              <a:ext cx="1558432" cy="5040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7" idx="6"/>
              <a:endCxn id="89" idx="2"/>
            </p:cNvCxnSpPr>
            <p:nvPr/>
          </p:nvCxnSpPr>
          <p:spPr>
            <a:xfrm flipV="1">
              <a:off x="3570901" y="2551816"/>
              <a:ext cx="1558432" cy="5110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1" y="2551816"/>
              <a:ext cx="1558432" cy="1526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Oval 88"/>
            <p:cNvSpPr/>
            <p:nvPr/>
          </p:nvSpPr>
          <p:spPr>
            <a:xfrm>
              <a:off x="5124276" y="3115613"/>
              <a:ext cx="787807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1"/>
            <p:cNvCxnSpPr>
              <a:stCxn id="81" idx="6"/>
              <a:endCxn id="99" idx="2"/>
            </p:cNvCxnSpPr>
            <p:nvPr/>
          </p:nvCxnSpPr>
          <p:spPr>
            <a:xfrm flipV="1">
              <a:off x="3570901" y="3506037"/>
              <a:ext cx="1553375" cy="5719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91"/>
            <p:cNvCxnSpPr>
              <a:stCxn id="88" idx="6"/>
              <a:endCxn id="99" idx="2"/>
            </p:cNvCxnSpPr>
            <p:nvPr/>
          </p:nvCxnSpPr>
          <p:spPr>
            <a:xfrm>
              <a:off x="3570901" y="2047774"/>
              <a:ext cx="1553375" cy="1458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91"/>
            <p:cNvCxnSpPr>
              <a:stCxn id="77" idx="6"/>
              <a:endCxn id="99" idx="2"/>
            </p:cNvCxnSpPr>
            <p:nvPr/>
          </p:nvCxnSpPr>
          <p:spPr>
            <a:xfrm>
              <a:off x="3570901" y="3062876"/>
              <a:ext cx="1553375" cy="443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6019771" y="627534"/>
                <a:ext cx="79547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71" y="627534"/>
                <a:ext cx="795474" cy="284693"/>
              </a:xfrm>
              <a:prstGeom prst="rect">
                <a:avLst/>
              </a:prstGeom>
              <a:blipFill rotWithShape="0">
                <a:blip r:embed="rId4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6745548" y="626311"/>
                <a:ext cx="1255102" cy="284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548" y="626311"/>
                <a:ext cx="1255102" cy="284693"/>
              </a:xfrm>
              <a:prstGeom prst="rect">
                <a:avLst/>
              </a:prstGeom>
              <a:blipFill rotWithShape="0">
                <a:blip r:embed="rId4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5161616" y="631680"/>
                <a:ext cx="635559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616" y="631680"/>
                <a:ext cx="635559" cy="284693"/>
              </a:xfrm>
              <a:prstGeom prst="rect">
                <a:avLst/>
              </a:prstGeom>
              <a:blipFill rotWithShape="0">
                <a:blip r:embed="rId4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79"/>
          <p:cNvCxnSpPr/>
          <p:nvPr/>
        </p:nvCxnSpPr>
        <p:spPr>
          <a:xfrm>
            <a:off x="7588227" y="1495884"/>
            <a:ext cx="329797" cy="7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1" y="1398945"/>
            <a:ext cx="382793" cy="167794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矩形 135"/>
              <p:cNvSpPr/>
              <p:nvPr/>
            </p:nvSpPr>
            <p:spPr>
              <a:xfrm>
                <a:off x="4630447" y="3545399"/>
                <a:ext cx="2843022" cy="633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447" y="3545399"/>
                <a:ext cx="2843022" cy="633507"/>
              </a:xfrm>
              <a:prstGeom prst="rect">
                <a:avLst/>
              </a:prstGeom>
              <a:blipFill rotWithShape="0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矩形 137"/>
              <p:cNvSpPr/>
              <p:nvPr/>
            </p:nvSpPr>
            <p:spPr>
              <a:xfrm>
                <a:off x="4703864" y="4155926"/>
                <a:ext cx="2028376" cy="433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64" y="4155926"/>
                <a:ext cx="2028376" cy="433708"/>
              </a:xfrm>
              <a:prstGeom prst="rect">
                <a:avLst/>
              </a:prstGeom>
              <a:blipFill rotWithShape="0">
                <a:blip r:embed="rId51"/>
                <a:stretch>
                  <a:fillRect l="-15663" t="-153521" b="-22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9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3" grpId="0"/>
      <p:bldP spid="2" grpId="0"/>
      <p:bldP spid="66" grpId="0"/>
      <p:bldP spid="136" grpId="0"/>
      <p:bldP spid="1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20"/>
              <p:cNvSpPr txBox="1">
                <a:spLocks/>
              </p:cNvSpPr>
              <p:nvPr/>
            </p:nvSpPr>
            <p:spPr bwMode="auto">
              <a:xfrm>
                <a:off x="181722" y="157852"/>
                <a:ext cx="6910558" cy="277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b="0" kern="12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prstClr val="white"/>
                    </a:solidFill>
                  </a:rPr>
                  <a:t>Backpropagation algorithm&gt;</a:t>
                </a:r>
                <a:r>
                  <a:rPr lang="zh-CN" altLang="en-US" b="1" dirty="0">
                    <a:solidFill>
                      <a:prstClr val="white"/>
                    </a:solidFill>
                  </a:rPr>
                  <a:t>第𝑙层的</a:t>
                </a:r>
                <a:r>
                  <a:rPr lang="zh-CN" altLang="en-US" b="1" dirty="0" smtClean="0">
                    <a:solidFill>
                      <a:prstClr val="white"/>
                    </a:solidFill>
                  </a:rPr>
                  <a:t>偏置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solidFill>
                      <a:prstClr val="white"/>
                    </a:solidFill>
                  </a:rPr>
                  <a:t>的偏导数怎么算？</a:t>
                </a:r>
                <a:endParaRPr lang="en-US" altLang="zh-CN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2" name="标题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722" y="157852"/>
                <a:ext cx="6910558" cy="277143"/>
              </a:xfrm>
              <a:prstGeom prst="rect">
                <a:avLst/>
              </a:prstGeom>
              <a:blipFill rotWithShape="0">
                <a:blip r:embed="rId3"/>
                <a:stretch>
                  <a:fillRect l="-530" t="-20000" b="-4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10540" y="2787774"/>
                <a:ext cx="2162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第𝑙层的偏置</a:t>
                </a:r>
                <a14:m>
                  <m:oMath xmlns:m="http://schemas.openxmlformats.org/officeDocument/2006/math">
                    <m:r>
                      <a:rPr lang="en-US" altLang="zh-CN" sz="12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的导数怎么算？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0" y="2787774"/>
                <a:ext cx="2162772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矩形 277"/>
              <p:cNvSpPr/>
              <p:nvPr/>
            </p:nvSpPr>
            <p:spPr>
              <a:xfrm>
                <a:off x="921512" y="3122767"/>
                <a:ext cx="1123577" cy="63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8" name="矩形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2" y="3122767"/>
                <a:ext cx="1123577" cy="6358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矩形 278"/>
              <p:cNvSpPr/>
              <p:nvPr/>
            </p:nvSpPr>
            <p:spPr>
              <a:xfrm>
                <a:off x="2041823" y="3122767"/>
                <a:ext cx="1011687" cy="63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79" name="矩形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3" y="3122767"/>
                <a:ext cx="1011687" cy="6358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矩形 279"/>
              <p:cNvSpPr/>
              <p:nvPr/>
            </p:nvSpPr>
            <p:spPr>
              <a:xfrm>
                <a:off x="352448" y="3736070"/>
                <a:ext cx="3499472" cy="635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280" name="矩形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48" y="3736070"/>
                <a:ext cx="3499472" cy="6358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矩形 282"/>
              <p:cNvSpPr/>
              <p:nvPr/>
            </p:nvSpPr>
            <p:spPr>
              <a:xfrm>
                <a:off x="395536" y="3171047"/>
                <a:ext cx="538737" cy="55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3" name="矩形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171047"/>
                <a:ext cx="538737" cy="558358"/>
              </a:xfrm>
              <a:prstGeom prst="rect">
                <a:avLst/>
              </a:prstGeom>
              <a:blipFill rotWithShape="0">
                <a:blip r:embed="rId8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85299" y="4682876"/>
                <a:ext cx="975395" cy="541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/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9" y="4682876"/>
                <a:ext cx="975395" cy="5414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/>
              <p:cNvSpPr/>
              <p:nvPr/>
            </p:nvSpPr>
            <p:spPr>
              <a:xfrm>
                <a:off x="323528" y="4788376"/>
                <a:ext cx="473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6" name="矩形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88376"/>
                <a:ext cx="473206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/>
              <p:cNvSpPr/>
              <p:nvPr/>
            </p:nvSpPr>
            <p:spPr>
              <a:xfrm>
                <a:off x="-252536" y="4299942"/>
                <a:ext cx="3499472" cy="34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7" name="矩形 2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536" y="4299942"/>
                <a:ext cx="3499472" cy="348300"/>
              </a:xfrm>
              <a:prstGeom prst="rect">
                <a:avLst/>
              </a:prstGeom>
              <a:blipFill rotWithShape="0"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46"/>
              <p:cNvSpPr txBox="1"/>
              <p:nvPr/>
            </p:nvSpPr>
            <p:spPr>
              <a:xfrm>
                <a:off x="5518842" y="838316"/>
                <a:ext cx="3625158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个神经元的激励值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838316"/>
                <a:ext cx="3625158" cy="327397"/>
              </a:xfrm>
              <a:prstGeom prst="rect">
                <a:avLst/>
              </a:prstGeom>
              <a:blipFill rotWithShape="0">
                <a:blip r:embed="rId1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48"/>
              <p:cNvSpPr txBox="1"/>
              <p:nvPr/>
            </p:nvSpPr>
            <p:spPr>
              <a:xfrm>
                <a:off x="5518431" y="1957959"/>
                <a:ext cx="2670383" cy="28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层的权重矩阵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1957959"/>
                <a:ext cx="2670383" cy="289503"/>
              </a:xfrm>
              <a:prstGeom prst="rect">
                <a:avLst/>
              </a:prstGeom>
              <a:blipFill rotWithShape="0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46"/>
              <p:cNvSpPr txBox="1"/>
              <p:nvPr/>
            </p:nvSpPr>
            <p:spPr>
              <a:xfrm>
                <a:off x="5518842" y="3352887"/>
                <a:ext cx="2814399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神经元输入值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0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3352887"/>
                <a:ext cx="2814399" cy="327397"/>
              </a:xfrm>
              <a:prstGeom prst="rect">
                <a:avLst/>
              </a:prstGeom>
              <a:blipFill rotWithShape="0"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矩形 290"/>
              <p:cNvSpPr/>
              <p:nvPr/>
            </p:nvSpPr>
            <p:spPr>
              <a:xfrm>
                <a:off x="5715967" y="1073884"/>
                <a:ext cx="1930926" cy="838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91" name="矩形 2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1073884"/>
                <a:ext cx="1930926" cy="83862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矩形 291"/>
              <p:cNvSpPr/>
              <p:nvPr/>
            </p:nvSpPr>
            <p:spPr>
              <a:xfrm>
                <a:off x="5715967" y="2277443"/>
                <a:ext cx="1930926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2" name="矩形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2277443"/>
                <a:ext cx="1930926" cy="58233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矩形 292"/>
              <p:cNvSpPr/>
              <p:nvPr/>
            </p:nvSpPr>
            <p:spPr>
              <a:xfrm>
                <a:off x="5792745" y="3715576"/>
                <a:ext cx="2756204" cy="324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22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  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3" name="矩形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3715576"/>
                <a:ext cx="2756204" cy="324063"/>
              </a:xfrm>
              <a:prstGeom prst="rect">
                <a:avLst/>
              </a:prstGeom>
              <a:blipFill rotWithShape="0">
                <a:blip r:embed="rId1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矩形 293"/>
              <p:cNvSpPr/>
              <p:nvPr/>
            </p:nvSpPr>
            <p:spPr>
              <a:xfrm>
                <a:off x="5792745" y="4472625"/>
                <a:ext cx="1414362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/>
                      <m:sup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sz="9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5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4" name="矩形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4472625"/>
                <a:ext cx="1414362" cy="331373"/>
              </a:xfrm>
              <a:prstGeom prst="rect">
                <a:avLst/>
              </a:prstGeom>
              <a:blipFill rotWithShape="0">
                <a:blip r:embed="rId1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TextBox 48"/>
              <p:cNvSpPr txBox="1"/>
              <p:nvPr/>
            </p:nvSpPr>
            <p:spPr>
              <a:xfrm>
                <a:off x="5518431" y="2964433"/>
                <a:ext cx="3158025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个神经元的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偏置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5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2964433"/>
                <a:ext cx="3158025" cy="327397"/>
              </a:xfrm>
              <a:prstGeom prst="rect">
                <a:avLst/>
              </a:prstGeom>
              <a:blipFill rotWithShape="0"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矩形 295"/>
              <p:cNvSpPr/>
              <p:nvPr/>
            </p:nvSpPr>
            <p:spPr>
              <a:xfrm>
                <a:off x="6066809" y="4083918"/>
                <a:ext cx="1228926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=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96" name="矩形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09" y="4083918"/>
                <a:ext cx="1228926" cy="331373"/>
              </a:xfrm>
              <a:prstGeom prst="rect">
                <a:avLst/>
              </a:prstGeom>
              <a:blipFill rotWithShape="0">
                <a:blip r:embed="rId2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/>
              <p:cNvSpPr/>
              <p:nvPr/>
            </p:nvSpPr>
            <p:spPr>
              <a:xfrm>
                <a:off x="7587682" y="2249517"/>
                <a:ext cx="1202264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矩形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82" y="2249517"/>
                <a:ext cx="1202264" cy="58233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8" name="Group 55"/>
          <p:cNvGrpSpPr/>
          <p:nvPr/>
        </p:nvGrpSpPr>
        <p:grpSpPr>
          <a:xfrm>
            <a:off x="539552" y="811080"/>
            <a:ext cx="4127683" cy="1858884"/>
            <a:chOff x="867064" y="1338848"/>
            <a:chExt cx="4833437" cy="2514629"/>
          </a:xfrm>
        </p:grpSpPr>
        <p:sp>
          <p:nvSpPr>
            <p:cNvPr id="299" name="Oval 2"/>
            <p:cNvSpPr/>
            <p:nvPr/>
          </p:nvSpPr>
          <p:spPr>
            <a:xfrm>
              <a:off x="867065" y="3146869"/>
              <a:ext cx="712906" cy="7066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3"/>
            <p:cNvSpPr/>
            <p:nvPr/>
          </p:nvSpPr>
          <p:spPr>
            <a:xfrm>
              <a:off x="867064" y="2162061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4"/>
            <p:cNvSpPr/>
            <p:nvPr/>
          </p:nvSpPr>
          <p:spPr>
            <a:xfrm>
              <a:off x="867068" y="1358044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Arrow Connector 14"/>
            <p:cNvCxnSpPr>
              <a:stCxn id="306" idx="6"/>
              <a:endCxn id="311" idx="2"/>
            </p:cNvCxnSpPr>
            <p:nvPr/>
          </p:nvCxnSpPr>
          <p:spPr>
            <a:xfrm flipV="1">
              <a:off x="4448527" y="2549888"/>
              <a:ext cx="539068" cy="899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17"/>
            <p:cNvCxnSpPr>
              <a:stCxn id="301" idx="6"/>
              <a:endCxn id="306" idx="2"/>
            </p:cNvCxnSpPr>
            <p:nvPr/>
          </p:nvCxnSpPr>
          <p:spPr>
            <a:xfrm>
              <a:off x="1579973" y="1711347"/>
              <a:ext cx="1854554" cy="173836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Arrow Connector 18"/>
            <p:cNvCxnSpPr>
              <a:stCxn id="300" idx="6"/>
              <a:endCxn id="306" idx="2"/>
            </p:cNvCxnSpPr>
            <p:nvPr/>
          </p:nvCxnSpPr>
          <p:spPr>
            <a:xfrm>
              <a:off x="1579970" y="2515365"/>
              <a:ext cx="1854557" cy="93434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20"/>
            <p:cNvCxnSpPr>
              <a:stCxn id="299" idx="6"/>
              <a:endCxn id="306" idx="2"/>
            </p:cNvCxnSpPr>
            <p:nvPr/>
          </p:nvCxnSpPr>
          <p:spPr>
            <a:xfrm flipV="1">
              <a:off x="1579971" y="3449710"/>
              <a:ext cx="1854556" cy="504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28"/>
            <p:cNvSpPr/>
            <p:nvPr/>
          </p:nvSpPr>
          <p:spPr>
            <a:xfrm>
              <a:off x="3434527" y="3096406"/>
              <a:ext cx="1014000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17"/>
            <p:cNvCxnSpPr>
              <a:stCxn id="301" idx="6"/>
              <a:endCxn id="310" idx="2"/>
            </p:cNvCxnSpPr>
            <p:nvPr/>
          </p:nvCxnSpPr>
          <p:spPr>
            <a:xfrm flipV="1">
              <a:off x="1579973" y="1692152"/>
              <a:ext cx="1854556" cy="19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18"/>
            <p:cNvCxnSpPr>
              <a:stCxn id="300" idx="6"/>
              <a:endCxn id="310" idx="2"/>
            </p:cNvCxnSpPr>
            <p:nvPr/>
          </p:nvCxnSpPr>
          <p:spPr>
            <a:xfrm flipV="1">
              <a:off x="1579970" y="1692152"/>
              <a:ext cx="1854559" cy="8232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20"/>
            <p:cNvCxnSpPr>
              <a:stCxn id="299" idx="6"/>
              <a:endCxn id="310" idx="2"/>
            </p:cNvCxnSpPr>
            <p:nvPr/>
          </p:nvCxnSpPr>
          <p:spPr>
            <a:xfrm flipV="1">
              <a:off x="1579971" y="1692151"/>
              <a:ext cx="1854558" cy="1808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28"/>
            <p:cNvSpPr/>
            <p:nvPr/>
          </p:nvSpPr>
          <p:spPr>
            <a:xfrm>
              <a:off x="3434529" y="1338848"/>
              <a:ext cx="1013999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1" name="Oval 28"/>
            <p:cNvSpPr/>
            <p:nvPr/>
          </p:nvSpPr>
          <p:spPr>
            <a:xfrm>
              <a:off x="4987595" y="2196584"/>
              <a:ext cx="712906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Arrow Connector 14"/>
            <p:cNvCxnSpPr>
              <a:stCxn id="310" idx="6"/>
              <a:endCxn id="311" idx="2"/>
            </p:cNvCxnSpPr>
            <p:nvPr/>
          </p:nvCxnSpPr>
          <p:spPr>
            <a:xfrm>
              <a:off x="4448528" y="1692151"/>
              <a:ext cx="539067" cy="857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文本框 312"/>
              <p:cNvSpPr txBox="1"/>
              <p:nvPr/>
            </p:nvSpPr>
            <p:spPr>
              <a:xfrm>
                <a:off x="2116443" y="1707654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𝟐𝟏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13" name="文本框 3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443" y="1707654"/>
                <a:ext cx="502490" cy="233205"/>
              </a:xfrm>
              <a:prstGeom prst="rect">
                <a:avLst/>
              </a:prstGeom>
              <a:blipFill rotWithShape="0">
                <a:blip r:embed="rId22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矩形 313"/>
              <p:cNvSpPr/>
              <p:nvPr/>
            </p:nvSpPr>
            <p:spPr>
              <a:xfrm>
                <a:off x="2679035" y="872660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14" name="矩形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035" y="872660"/>
                <a:ext cx="972126" cy="36093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矩形 314"/>
              <p:cNvSpPr/>
              <p:nvPr/>
            </p:nvSpPr>
            <p:spPr>
              <a:xfrm>
                <a:off x="2679035" y="2139871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15" name="矩形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035" y="2139871"/>
                <a:ext cx="972126" cy="36093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矩形 315"/>
              <p:cNvSpPr/>
              <p:nvPr/>
            </p:nvSpPr>
            <p:spPr>
              <a:xfrm>
                <a:off x="639313" y="83426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6" name="矩形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3" y="834266"/>
                <a:ext cx="460767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矩形 316"/>
              <p:cNvSpPr/>
              <p:nvPr/>
            </p:nvSpPr>
            <p:spPr>
              <a:xfrm>
                <a:off x="639313" y="155434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7" name="矩形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3" y="1554346"/>
                <a:ext cx="466089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矩形 317"/>
              <p:cNvSpPr/>
              <p:nvPr/>
            </p:nvSpPr>
            <p:spPr>
              <a:xfrm>
                <a:off x="631326" y="2187183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8" name="矩形 3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26" y="2187183"/>
                <a:ext cx="466089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/>
              <p:cNvSpPr txBox="1"/>
              <p:nvPr/>
            </p:nvSpPr>
            <p:spPr>
              <a:xfrm>
                <a:off x="1985552" y="2417209"/>
                <a:ext cx="502490" cy="23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𝟐𝟑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19" name="文本框 3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2" y="2417209"/>
                <a:ext cx="502490" cy="234103"/>
              </a:xfrm>
              <a:prstGeom prst="rect">
                <a:avLst/>
              </a:prstGeom>
              <a:blipFill rotWithShape="0">
                <a:blip r:embed="rId28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文本框 319"/>
              <p:cNvSpPr txBox="1"/>
              <p:nvPr/>
            </p:nvSpPr>
            <p:spPr>
              <a:xfrm>
                <a:off x="1728467" y="2055332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𝟐𝟐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20" name="文本框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2055332"/>
                <a:ext cx="502490" cy="233205"/>
              </a:xfrm>
              <a:prstGeom prst="rect">
                <a:avLst/>
              </a:prstGeom>
              <a:blipFill rotWithShape="0">
                <a:blip r:embed="rId29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矩形 320"/>
              <p:cNvSpPr/>
              <p:nvPr/>
            </p:nvSpPr>
            <p:spPr>
              <a:xfrm>
                <a:off x="3579028" y="2322783"/>
                <a:ext cx="1510542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dirty="0"/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1" name="矩形 3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28" y="2322783"/>
                <a:ext cx="1510542" cy="331373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矩形 321"/>
              <p:cNvSpPr/>
              <p:nvPr/>
            </p:nvSpPr>
            <p:spPr>
              <a:xfrm>
                <a:off x="2627784" y="1888545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22" name="矩形 3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888545"/>
                <a:ext cx="473271" cy="32316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矩形 322"/>
              <p:cNvSpPr/>
              <p:nvPr/>
            </p:nvSpPr>
            <p:spPr>
              <a:xfrm>
                <a:off x="2555776" y="592401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23" name="矩形 3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92401"/>
                <a:ext cx="473271" cy="323165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矩形 323"/>
              <p:cNvSpPr/>
              <p:nvPr/>
            </p:nvSpPr>
            <p:spPr>
              <a:xfrm>
                <a:off x="3753057" y="1938723"/>
                <a:ext cx="455446" cy="311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4" name="矩形 3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57" y="1938723"/>
                <a:ext cx="455446" cy="3114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矩形 324"/>
              <p:cNvSpPr/>
              <p:nvPr/>
            </p:nvSpPr>
            <p:spPr>
              <a:xfrm>
                <a:off x="3709008" y="1072083"/>
                <a:ext cx="455446" cy="303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5" name="矩形 3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08" y="1072083"/>
                <a:ext cx="455446" cy="30392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矩形 325"/>
              <p:cNvSpPr/>
              <p:nvPr/>
            </p:nvSpPr>
            <p:spPr>
              <a:xfrm>
                <a:off x="4007918" y="1518788"/>
                <a:ext cx="7379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26" name="矩形 3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18" y="1518788"/>
                <a:ext cx="737958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Straight Connector 58"/>
          <p:cNvCxnSpPr/>
          <p:nvPr/>
        </p:nvCxnSpPr>
        <p:spPr>
          <a:xfrm>
            <a:off x="5220072" y="987574"/>
            <a:ext cx="0" cy="36461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893453" y="3736070"/>
                <a:ext cx="2087558" cy="5766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53" y="3736070"/>
                <a:ext cx="2087558" cy="576633"/>
              </a:xfrm>
              <a:prstGeom prst="rect">
                <a:avLst/>
              </a:prstGeom>
              <a:blipFill rotWithShape="0">
                <a:blip r:embed="rId36"/>
                <a:stretch>
                  <a:fillRect t="-4148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4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5" grpId="0"/>
      <p:bldP spid="286" grpId="0"/>
      <p:bldP spid="287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20"/>
              <p:cNvSpPr txBox="1">
                <a:spLocks/>
              </p:cNvSpPr>
              <p:nvPr/>
            </p:nvSpPr>
            <p:spPr bwMode="auto">
              <a:xfrm>
                <a:off x="181722" y="157852"/>
                <a:ext cx="6910558" cy="277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b="0" kern="12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prstClr val="white"/>
                    </a:solidFill>
                  </a:rPr>
                  <a:t>Backpropagation algorithm&gt;</a:t>
                </a:r>
                <a:r>
                  <a:rPr lang="zh-CN" altLang="en-US" b="1" dirty="0">
                    <a:solidFill>
                      <a:prstClr val="white"/>
                    </a:solidFill>
                  </a:rPr>
                  <a:t>第𝑙层</a:t>
                </a:r>
                <a:r>
                  <a:rPr lang="zh-CN" altLang="en-US" b="1" dirty="0" smtClean="0">
                    <a:solidFill>
                      <a:prstClr val="white"/>
                    </a:solidFill>
                  </a:rPr>
                  <a:t>的权重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zh-CN" altLang="en-US" b="1" dirty="0" smtClean="0">
                    <a:solidFill>
                      <a:prstClr val="white"/>
                    </a:solidFill>
                  </a:rPr>
                  <a:t>的偏导数怎么算？</a:t>
                </a:r>
                <a:endParaRPr lang="en-US" altLang="zh-CN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2" name="标题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722" y="157852"/>
                <a:ext cx="6910558" cy="277143"/>
              </a:xfrm>
              <a:prstGeom prst="rect">
                <a:avLst/>
              </a:prstGeom>
              <a:blipFill rotWithShape="0">
                <a:blip r:embed="rId3"/>
                <a:stretch>
                  <a:fillRect l="-530" t="-20000" b="-4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10540" y="2787774"/>
                <a:ext cx="2162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第𝑙层的偏置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的导数怎么算？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0" y="2787774"/>
                <a:ext cx="2162772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矩形 277"/>
              <p:cNvSpPr/>
              <p:nvPr/>
            </p:nvSpPr>
            <p:spPr>
              <a:xfrm>
                <a:off x="921512" y="3122767"/>
                <a:ext cx="1123577" cy="63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8" name="矩形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2" y="3122767"/>
                <a:ext cx="1123577" cy="6358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矩形 278"/>
              <p:cNvSpPr/>
              <p:nvPr/>
            </p:nvSpPr>
            <p:spPr>
              <a:xfrm>
                <a:off x="2041823" y="3122767"/>
                <a:ext cx="1011687" cy="63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9" name="矩形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3" y="3122767"/>
                <a:ext cx="1011687" cy="6358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矩形 279"/>
          <p:cNvSpPr/>
          <p:nvPr/>
        </p:nvSpPr>
        <p:spPr>
          <a:xfrm>
            <a:off x="352448" y="3736070"/>
            <a:ext cx="3499472" cy="635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矩形 282"/>
              <p:cNvSpPr/>
              <p:nvPr/>
            </p:nvSpPr>
            <p:spPr>
              <a:xfrm>
                <a:off x="395536" y="3171047"/>
                <a:ext cx="544573" cy="55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3" name="矩形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171047"/>
                <a:ext cx="544573" cy="558358"/>
              </a:xfrm>
              <a:prstGeom prst="rect">
                <a:avLst/>
              </a:prstGeom>
              <a:blipFill rotWithShape="0">
                <a:blip r:embed="rId7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55576" y="4731990"/>
                <a:ext cx="1702743" cy="449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12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731990"/>
                <a:ext cx="1702743" cy="4499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/>
              <p:cNvSpPr/>
              <p:nvPr/>
            </p:nvSpPr>
            <p:spPr>
              <a:xfrm>
                <a:off x="323528" y="4788376"/>
                <a:ext cx="473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6" name="矩形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88376"/>
                <a:ext cx="473206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/>
              <p:cNvSpPr/>
              <p:nvPr/>
            </p:nvSpPr>
            <p:spPr>
              <a:xfrm>
                <a:off x="-324544" y="4299942"/>
                <a:ext cx="3499472" cy="34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7" name="矩形 2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544" y="4299942"/>
                <a:ext cx="3499472" cy="348300"/>
              </a:xfrm>
              <a:prstGeom prst="rect">
                <a:avLst/>
              </a:prstGeom>
              <a:blipFill rotWithShape="0"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46"/>
              <p:cNvSpPr txBox="1"/>
              <p:nvPr/>
            </p:nvSpPr>
            <p:spPr>
              <a:xfrm>
                <a:off x="5518842" y="838316"/>
                <a:ext cx="3625158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个神经元的激励值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838316"/>
                <a:ext cx="3625158" cy="327397"/>
              </a:xfrm>
              <a:prstGeom prst="rect">
                <a:avLst/>
              </a:prstGeom>
              <a:blipFill rotWithShape="0"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48"/>
              <p:cNvSpPr txBox="1"/>
              <p:nvPr/>
            </p:nvSpPr>
            <p:spPr>
              <a:xfrm>
                <a:off x="5518431" y="1957959"/>
                <a:ext cx="2670383" cy="28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层的权重矩阵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1957959"/>
                <a:ext cx="2670383" cy="289503"/>
              </a:xfrm>
              <a:prstGeom prst="rect">
                <a:avLst/>
              </a:prstGeom>
              <a:blipFill rotWithShape="0"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46"/>
              <p:cNvSpPr txBox="1"/>
              <p:nvPr/>
            </p:nvSpPr>
            <p:spPr>
              <a:xfrm>
                <a:off x="5518842" y="3352887"/>
                <a:ext cx="2814399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prstClr val="black"/>
                    </a:solidFill>
                  </a:rPr>
                  <a:t>个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神经元输入值</a:t>
                </a:r>
                <a:r>
                  <a:rPr lang="en-US" altLang="zh-CN" sz="1200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0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42" y="3352887"/>
                <a:ext cx="2814399" cy="327397"/>
              </a:xfrm>
              <a:prstGeom prst="rect">
                <a:avLst/>
              </a:prstGeom>
              <a:blipFill rotWithShape="0"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矩形 290"/>
              <p:cNvSpPr/>
              <p:nvPr/>
            </p:nvSpPr>
            <p:spPr>
              <a:xfrm>
                <a:off x="5715967" y="1073884"/>
                <a:ext cx="1930926" cy="838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1" name="矩形 2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1073884"/>
                <a:ext cx="1930926" cy="83862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矩形 291"/>
              <p:cNvSpPr/>
              <p:nvPr/>
            </p:nvSpPr>
            <p:spPr>
              <a:xfrm>
                <a:off x="5715967" y="2277443"/>
                <a:ext cx="1930926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   </m:t>
                                  </m:r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2" name="矩形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67" y="2277443"/>
                <a:ext cx="1930926" cy="58233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矩形 292"/>
              <p:cNvSpPr/>
              <p:nvPr/>
            </p:nvSpPr>
            <p:spPr>
              <a:xfrm>
                <a:off x="5792745" y="3715576"/>
                <a:ext cx="2756204" cy="324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21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22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(2)</m:t>
                        </m:r>
                      </m:sup>
                    </m:sSubSup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   </m:t>
                            </m:r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3" name="矩形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3715576"/>
                <a:ext cx="2756204" cy="324063"/>
              </a:xfrm>
              <a:prstGeom prst="rect">
                <a:avLst/>
              </a:prstGeom>
              <a:blipFill rotWithShape="0">
                <a:blip r:embed="rId1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TextBox 48"/>
              <p:cNvSpPr txBox="1"/>
              <p:nvPr/>
            </p:nvSpPr>
            <p:spPr>
              <a:xfrm>
                <a:off x="5518431" y="2964433"/>
                <a:ext cx="3158025" cy="32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</a:rPr>
                  <a:t>=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到</a:t>
                </a:r>
                <a:r>
                  <a:rPr lang="zh-CN" altLang="en-US" sz="1200" dirty="0" smtClean="0">
                    <a:solidFill>
                      <a:prstClr val="black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层第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</a:rPr>
                  <a:t>个神经元的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偏置</a:t>
                </a:r>
                <a:endParaRPr lang="en-US" altLang="zh-CN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5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1" y="2964433"/>
                <a:ext cx="3158025" cy="327397"/>
              </a:xfrm>
              <a:prstGeom prst="rect">
                <a:avLst/>
              </a:prstGeom>
              <a:blipFill rotWithShape="0"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矩形 295"/>
              <p:cNvSpPr/>
              <p:nvPr/>
            </p:nvSpPr>
            <p:spPr>
              <a:xfrm>
                <a:off x="6066809" y="4083918"/>
                <a:ext cx="1228926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=</m:t>
                            </m:r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6" name="矩形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09" y="4083918"/>
                <a:ext cx="1228926" cy="331373"/>
              </a:xfrm>
              <a:prstGeom prst="rect">
                <a:avLst/>
              </a:prstGeom>
              <a:blipFill rotWithShape="0">
                <a:blip r:embed="rId1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/>
              <p:cNvSpPr/>
              <p:nvPr/>
            </p:nvSpPr>
            <p:spPr>
              <a:xfrm>
                <a:off x="7587682" y="2249517"/>
                <a:ext cx="1202264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3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7" name="矩形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82" y="2249517"/>
                <a:ext cx="1202264" cy="58233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8" name="Group 55"/>
          <p:cNvGrpSpPr/>
          <p:nvPr/>
        </p:nvGrpSpPr>
        <p:grpSpPr>
          <a:xfrm>
            <a:off x="539552" y="811080"/>
            <a:ext cx="4127683" cy="1858884"/>
            <a:chOff x="867064" y="1338848"/>
            <a:chExt cx="4833437" cy="2514629"/>
          </a:xfrm>
        </p:grpSpPr>
        <p:sp>
          <p:nvSpPr>
            <p:cNvPr id="299" name="Oval 2"/>
            <p:cNvSpPr/>
            <p:nvPr/>
          </p:nvSpPr>
          <p:spPr>
            <a:xfrm>
              <a:off x="867065" y="3146869"/>
              <a:ext cx="712906" cy="7066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Oval 3"/>
            <p:cNvSpPr/>
            <p:nvPr/>
          </p:nvSpPr>
          <p:spPr>
            <a:xfrm>
              <a:off x="867064" y="2162061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1" name="Oval 4"/>
            <p:cNvSpPr/>
            <p:nvPr/>
          </p:nvSpPr>
          <p:spPr>
            <a:xfrm>
              <a:off x="867068" y="1358044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2" name="Straight Arrow Connector 14"/>
            <p:cNvCxnSpPr>
              <a:stCxn id="306" idx="6"/>
              <a:endCxn id="311" idx="2"/>
            </p:cNvCxnSpPr>
            <p:nvPr/>
          </p:nvCxnSpPr>
          <p:spPr>
            <a:xfrm flipV="1">
              <a:off x="4448527" y="2549888"/>
              <a:ext cx="539068" cy="899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17"/>
            <p:cNvCxnSpPr>
              <a:stCxn id="301" idx="6"/>
              <a:endCxn id="306" idx="2"/>
            </p:cNvCxnSpPr>
            <p:nvPr/>
          </p:nvCxnSpPr>
          <p:spPr>
            <a:xfrm>
              <a:off x="1579973" y="1711347"/>
              <a:ext cx="1854554" cy="173836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Arrow Connector 18"/>
            <p:cNvCxnSpPr>
              <a:stCxn id="300" idx="6"/>
              <a:endCxn id="306" idx="2"/>
            </p:cNvCxnSpPr>
            <p:nvPr/>
          </p:nvCxnSpPr>
          <p:spPr>
            <a:xfrm>
              <a:off x="1579970" y="2515365"/>
              <a:ext cx="1854557" cy="93434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20"/>
            <p:cNvCxnSpPr>
              <a:stCxn id="299" idx="6"/>
              <a:endCxn id="306" idx="2"/>
            </p:cNvCxnSpPr>
            <p:nvPr/>
          </p:nvCxnSpPr>
          <p:spPr>
            <a:xfrm flipV="1">
              <a:off x="1579971" y="3449710"/>
              <a:ext cx="1854556" cy="504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28"/>
            <p:cNvSpPr/>
            <p:nvPr/>
          </p:nvSpPr>
          <p:spPr>
            <a:xfrm>
              <a:off x="3434527" y="3096406"/>
              <a:ext cx="1014000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7" name="Straight Arrow Connector 17"/>
            <p:cNvCxnSpPr>
              <a:stCxn id="301" idx="6"/>
              <a:endCxn id="310" idx="2"/>
            </p:cNvCxnSpPr>
            <p:nvPr/>
          </p:nvCxnSpPr>
          <p:spPr>
            <a:xfrm flipV="1">
              <a:off x="1579973" y="1692152"/>
              <a:ext cx="1854556" cy="19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18"/>
            <p:cNvCxnSpPr>
              <a:stCxn id="300" idx="6"/>
              <a:endCxn id="310" idx="2"/>
            </p:cNvCxnSpPr>
            <p:nvPr/>
          </p:nvCxnSpPr>
          <p:spPr>
            <a:xfrm flipV="1">
              <a:off x="1579970" y="1692152"/>
              <a:ext cx="1854559" cy="8232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20"/>
            <p:cNvCxnSpPr>
              <a:stCxn id="299" idx="6"/>
              <a:endCxn id="310" idx="2"/>
            </p:cNvCxnSpPr>
            <p:nvPr/>
          </p:nvCxnSpPr>
          <p:spPr>
            <a:xfrm flipV="1">
              <a:off x="1579971" y="1692151"/>
              <a:ext cx="1854558" cy="1808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28"/>
            <p:cNvSpPr/>
            <p:nvPr/>
          </p:nvSpPr>
          <p:spPr>
            <a:xfrm>
              <a:off x="3434529" y="1338848"/>
              <a:ext cx="1013999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>
                  <a:solidFill>
                    <a:prstClr val="white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1" name="Oval 28"/>
            <p:cNvSpPr/>
            <p:nvPr/>
          </p:nvSpPr>
          <p:spPr>
            <a:xfrm>
              <a:off x="4987595" y="2196584"/>
              <a:ext cx="712906" cy="706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12" name="Straight Arrow Connector 14"/>
            <p:cNvCxnSpPr>
              <a:stCxn id="310" idx="6"/>
              <a:endCxn id="311" idx="2"/>
            </p:cNvCxnSpPr>
            <p:nvPr/>
          </p:nvCxnSpPr>
          <p:spPr>
            <a:xfrm>
              <a:off x="4448528" y="1692151"/>
              <a:ext cx="539067" cy="857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文本框 312"/>
              <p:cNvSpPr txBox="1"/>
              <p:nvPr/>
            </p:nvSpPr>
            <p:spPr>
              <a:xfrm>
                <a:off x="2116443" y="1707654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𝟐𝟏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rgbClr val="74AF47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rgbClr val="74AF47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13" name="文本框 3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443" y="1707654"/>
                <a:ext cx="502490" cy="233205"/>
              </a:xfrm>
              <a:prstGeom prst="rect">
                <a:avLst/>
              </a:prstGeom>
              <a:blipFill rotWithShape="0">
                <a:blip r:embed="rId20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矩形 313"/>
              <p:cNvSpPr/>
              <p:nvPr/>
            </p:nvSpPr>
            <p:spPr>
              <a:xfrm>
                <a:off x="2679035" y="872660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4" name="矩形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035" y="872660"/>
                <a:ext cx="972126" cy="36093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矩形 314"/>
              <p:cNvSpPr/>
              <p:nvPr/>
            </p:nvSpPr>
            <p:spPr>
              <a:xfrm>
                <a:off x="2679035" y="2139871"/>
                <a:ext cx="972126" cy="36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(∙)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5" name="矩形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035" y="2139871"/>
                <a:ext cx="972126" cy="36093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矩形 315"/>
              <p:cNvSpPr/>
              <p:nvPr/>
            </p:nvSpPr>
            <p:spPr>
              <a:xfrm>
                <a:off x="639313" y="83426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6" name="矩形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3" y="834266"/>
                <a:ext cx="460767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矩形 316"/>
              <p:cNvSpPr/>
              <p:nvPr/>
            </p:nvSpPr>
            <p:spPr>
              <a:xfrm>
                <a:off x="639313" y="155434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7" name="矩形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3" y="1554346"/>
                <a:ext cx="466089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矩形 317"/>
              <p:cNvSpPr/>
              <p:nvPr/>
            </p:nvSpPr>
            <p:spPr>
              <a:xfrm>
                <a:off x="631326" y="2187183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8" name="矩形 3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26" y="2187183"/>
                <a:ext cx="466089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/>
              <p:cNvSpPr txBox="1"/>
              <p:nvPr/>
            </p:nvSpPr>
            <p:spPr>
              <a:xfrm>
                <a:off x="1985552" y="2417209"/>
                <a:ext cx="502490" cy="234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𝟐𝟑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19" name="文本框 3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2" y="2417209"/>
                <a:ext cx="502490" cy="234103"/>
              </a:xfrm>
              <a:prstGeom prst="rect">
                <a:avLst/>
              </a:prstGeom>
              <a:blipFill rotWithShape="0">
                <a:blip r:embed="rId26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文本框 319"/>
              <p:cNvSpPr txBox="1"/>
              <p:nvPr/>
            </p:nvSpPr>
            <p:spPr>
              <a:xfrm>
                <a:off x="1728467" y="2055332"/>
                <a:ext cx="502490" cy="2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𝟐𝟐</m:t>
                          </m:r>
                        </m:sub>
                        <m:sup>
                          <m:r>
                            <a:rPr lang="en-US" altLang="zh-CN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𝟐</m:t>
                          </m:r>
                          <m:r>
                            <a:rPr lang="en-US" altLang="zh-CN" sz="1200" b="1" i="1" smtClean="0">
                              <a:solidFill>
                                <a:srgbClr val="755DA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200" b="1" dirty="0" smtClean="0">
                  <a:solidFill>
                    <a:srgbClr val="755DA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20" name="文本框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7" y="2055332"/>
                <a:ext cx="502490" cy="233205"/>
              </a:xfrm>
              <a:prstGeom prst="rect">
                <a:avLst/>
              </a:prstGeom>
              <a:blipFill rotWithShape="0">
                <a:blip r:embed="rId27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矩形 320"/>
              <p:cNvSpPr/>
              <p:nvPr/>
            </p:nvSpPr>
            <p:spPr>
              <a:xfrm>
                <a:off x="3579028" y="2322783"/>
                <a:ext cx="1510542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dirty="0">
                          <a:solidFill>
                            <a:prstClr val="black"/>
                          </a:solidFill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1" name="矩形 3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28" y="2322783"/>
                <a:ext cx="1510542" cy="331373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矩形 321"/>
              <p:cNvSpPr/>
              <p:nvPr/>
            </p:nvSpPr>
            <p:spPr>
              <a:xfrm>
                <a:off x="2627784" y="1888545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2" name="矩形 3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888545"/>
                <a:ext cx="473271" cy="323165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矩形 322"/>
              <p:cNvSpPr/>
              <p:nvPr/>
            </p:nvSpPr>
            <p:spPr>
              <a:xfrm>
                <a:off x="2555776" y="592401"/>
                <a:ext cx="47327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3" name="矩形 3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92401"/>
                <a:ext cx="473271" cy="32316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矩形 323"/>
              <p:cNvSpPr/>
              <p:nvPr/>
            </p:nvSpPr>
            <p:spPr>
              <a:xfrm>
                <a:off x="3753057" y="1938723"/>
                <a:ext cx="455446" cy="311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4" name="矩形 3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57" y="1938723"/>
                <a:ext cx="455446" cy="3114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矩形 324"/>
              <p:cNvSpPr/>
              <p:nvPr/>
            </p:nvSpPr>
            <p:spPr>
              <a:xfrm>
                <a:off x="3709008" y="1072083"/>
                <a:ext cx="455446" cy="303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SupPr>
                        <m:e>
                          <m:r>
                            <a:rPr lang="zh-CN" altLang="en-US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1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5" name="矩形 3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08" y="1072083"/>
                <a:ext cx="455446" cy="30392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矩形 325"/>
              <p:cNvSpPr/>
              <p:nvPr/>
            </p:nvSpPr>
            <p:spPr>
              <a:xfrm>
                <a:off x="4007918" y="1518788"/>
                <a:ext cx="7379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6" name="矩形 3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18" y="1518788"/>
                <a:ext cx="737958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Straight Connector 58"/>
          <p:cNvCxnSpPr/>
          <p:nvPr/>
        </p:nvCxnSpPr>
        <p:spPr>
          <a:xfrm>
            <a:off x="5220072" y="987574"/>
            <a:ext cx="0" cy="36461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893453" y="3736070"/>
                <a:ext cx="2025042" cy="607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53" y="3736070"/>
                <a:ext cx="2025042" cy="607539"/>
              </a:xfrm>
              <a:prstGeom prst="rect">
                <a:avLst/>
              </a:prstGeom>
              <a:blipFill rotWithShape="0">
                <a:blip r:embed="rId34"/>
                <a:stretch>
                  <a:fillRect t="-39000" b="-2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509283" y="4658385"/>
                <a:ext cx="2583208" cy="43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zh-CN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𝑗𝑘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𝑙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600" dirty="0" smtClean="0"/>
                  <a:t>&gt;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𝑙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&gt;</m:t>
                    </m:r>
                    <m:sSubSup>
                      <m:sSub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+1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600" dirty="0" smtClean="0"/>
                  <a:t>&gt;&gt;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𝐿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≫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𝐽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83" y="4658385"/>
                <a:ext cx="2583208" cy="433645"/>
              </a:xfrm>
              <a:prstGeom prst="rect">
                <a:avLst/>
              </a:prstGeom>
              <a:blipFill rotWithShape="0">
                <a:blip r:embed="rId3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821282" y="3736070"/>
                <a:ext cx="1847109" cy="607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82" y="3736070"/>
                <a:ext cx="1847109" cy="607539"/>
              </a:xfrm>
              <a:prstGeom prst="rect">
                <a:avLst/>
              </a:prstGeom>
              <a:blipFill rotWithShape="0">
                <a:blip r:embed="rId36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488042" y="4731990"/>
                <a:ext cx="1702743" cy="449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/>
                          <m:sup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12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zh-CN" altLang="en-US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2" y="4731990"/>
                <a:ext cx="1702743" cy="449995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055994" y="4788376"/>
                <a:ext cx="473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994" y="4788376"/>
                <a:ext cx="473206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792745" y="4343609"/>
                <a:ext cx="1414362" cy="331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/>
                      <m:sup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sz="9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5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45" y="4343609"/>
                <a:ext cx="1414362" cy="331373"/>
              </a:xfrm>
              <a:prstGeom prst="rect">
                <a:avLst/>
              </a:prstGeom>
              <a:blipFill rotWithShape="0">
                <a:blip r:embed="rId3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36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5" grpId="0"/>
      <p:bldP spid="286" grpId="0"/>
      <p:bldP spid="287" grpId="0"/>
      <p:bldP spid="52" grpId="0"/>
      <p:bldP spid="3" grpId="0"/>
      <p:bldP spid="53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err="1" smtClean="0">
                <a:solidFill>
                  <a:prstClr val="white"/>
                </a:solidFill>
              </a:rPr>
              <a:t>Backpropagation</a:t>
            </a:r>
            <a:r>
              <a:rPr lang="en-US" altLang="zh-CN" b="1" dirty="0" smtClean="0">
                <a:solidFill>
                  <a:prstClr val="white"/>
                </a:solidFill>
              </a:rPr>
              <a:t> algorithm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56" name="标题 20"/>
          <p:cNvSpPr txBox="1">
            <a:spLocks/>
          </p:cNvSpPr>
          <p:nvPr/>
        </p:nvSpPr>
        <p:spPr bwMode="auto">
          <a:xfrm>
            <a:off x="179512" y="1347614"/>
            <a:ext cx="161967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最后</a:t>
            </a: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一层的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误差</a:t>
            </a:r>
            <a:endParaRPr lang="en-US" altLang="zh-CN" sz="1200" dirty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572800" y="1258017"/>
                <a:ext cx="2984488" cy="371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−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𝑦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)∙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00" y="1258017"/>
                <a:ext cx="2984488" cy="371127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标题 20"/>
          <p:cNvSpPr txBox="1">
            <a:spLocks/>
          </p:cNvSpPr>
          <p:nvPr/>
        </p:nvSpPr>
        <p:spPr bwMode="auto">
          <a:xfrm>
            <a:off x="179512" y="2042679"/>
            <a:ext cx="161967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第𝑙层的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误差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179512" y="2780901"/>
                <a:ext cx="18776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第𝑙层的偏置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的偏导数</a:t>
                </a:r>
                <a:endParaRPr lang="zh-CN" altLang="en-US" sz="12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780901"/>
                <a:ext cx="1877630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1950159" y="2627023"/>
                <a:ext cx="1106521" cy="61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/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59" y="2627023"/>
                <a:ext cx="1106521" cy="616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2889" y="3518979"/>
            <a:ext cx="17908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第𝑙层的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权重的偏导数</a:t>
            </a:r>
            <a:endParaRPr lang="en-US" altLang="zh-CN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950159" y="3457369"/>
                <a:ext cx="1702743" cy="493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/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1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/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59" y="3457369"/>
                <a:ext cx="1702743" cy="4938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58"/>
          <p:cNvCxnSpPr/>
          <p:nvPr/>
        </p:nvCxnSpPr>
        <p:spPr>
          <a:xfrm>
            <a:off x="4716016" y="988607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8"/>
          <p:cNvSpPr txBox="1"/>
          <p:nvPr/>
        </p:nvSpPr>
        <p:spPr>
          <a:xfrm>
            <a:off x="4833724" y="205784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Goal: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5580852" y="2301330"/>
                <a:ext cx="52719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dirty="0"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100" i="1" dirty="0"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100" i="1" dirty="0"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52" y="2301330"/>
                <a:ext cx="527193" cy="2616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833724" y="1246008"/>
                <a:ext cx="747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4" y="1246008"/>
                <a:ext cx="747128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2459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9"/>
          <a:stretch/>
        </p:blipFill>
        <p:spPr>
          <a:xfrm>
            <a:off x="4909723" y="2698536"/>
            <a:ext cx="2304256" cy="21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1"/>
              <p:cNvSpPr txBox="1"/>
              <p:nvPr/>
            </p:nvSpPr>
            <p:spPr>
              <a:xfrm>
                <a:off x="5650614" y="4421615"/>
                <a:ext cx="10493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 all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</m:oMath>
                </a14:m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14" y="4421615"/>
                <a:ext cx="1049390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744" t="-1961" r="-58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0" r="88804"/>
          <a:stretch/>
        </p:blipFill>
        <p:spPr>
          <a:xfrm>
            <a:off x="4909723" y="4756957"/>
            <a:ext cx="234731" cy="25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5738580" y="3732581"/>
                <a:ext cx="1736565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12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80" y="3732581"/>
                <a:ext cx="1736565" cy="316753"/>
              </a:xfrm>
              <a:prstGeom prst="rect">
                <a:avLst/>
              </a:prstGeom>
              <a:blipFill rotWithShape="0">
                <a:blip r:embed="rId11"/>
                <a:stretch>
                  <a:fillRect l="-350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5443270" y="1010719"/>
                <a:ext cx="3298019" cy="759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𝑘</m:t>
                                  </m:r>
                                  <m:r>
                                    <a:rPr lang="pt-BR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=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/>
                                  </m:sSup>
                                </m:e>
                              </m:nary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270" y="1010719"/>
                <a:ext cx="3298019" cy="75976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6466851" y="2069227"/>
                <a:ext cx="747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51" y="2069227"/>
                <a:ext cx="747128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2459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5764549" y="4072529"/>
                <a:ext cx="3374765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2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49" y="4072529"/>
                <a:ext cx="3374765" cy="316753"/>
              </a:xfrm>
              <a:prstGeom prst="rect">
                <a:avLst/>
              </a:prstGeom>
              <a:blipFill rotWithShape="0">
                <a:blip r:embed="rId14"/>
                <a:stretch>
                  <a:fillRect l="-198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650614" y="2924696"/>
                <a:ext cx="1336648" cy="368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14" y="2924696"/>
                <a:ext cx="1336648" cy="368242"/>
              </a:xfrm>
              <a:prstGeom prst="rect">
                <a:avLst/>
              </a:prstGeom>
              <a:blipFill rotWithShape="0">
                <a:blip r:embed="rId15"/>
                <a:stretch>
                  <a:fillRect l="-137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50614" y="3256873"/>
                <a:ext cx="1765612" cy="493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/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altLang="zh-CN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/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14" y="3256873"/>
                <a:ext cx="1765612" cy="493853"/>
              </a:xfrm>
              <a:prstGeom prst="rect">
                <a:avLst/>
              </a:prstGeom>
              <a:blipFill rotWithShape="0">
                <a:blip r:embed="rId16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矩形 97"/>
              <p:cNvSpPr/>
              <p:nvPr/>
            </p:nvSpPr>
            <p:spPr>
              <a:xfrm>
                <a:off x="1947178" y="1963770"/>
                <a:ext cx="2382704" cy="371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/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78" y="1963770"/>
                <a:ext cx="2382704" cy="371127"/>
              </a:xfrm>
              <a:prstGeom prst="rect">
                <a:avLst/>
              </a:prstGeom>
              <a:blipFill rotWithShape="0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5" grpId="0"/>
      <p:bldP spid="87" grpId="0"/>
      <p:bldP spid="89" grpId="0"/>
      <p:bldP spid="90" grpId="0"/>
      <p:bldP spid="91" grpId="0"/>
      <p:bldP spid="92" grpId="0"/>
      <p:bldP spid="5" grpId="0"/>
      <p:bldP spid="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white"/>
                </a:solidFill>
              </a:rPr>
              <a:t>手写字体识别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24" name="Picture 2" descr="https://timgsa.baidu.com/timg?image&amp;quality=80&amp;size=b9999_10000&amp;sec=1488883994481&amp;di=0ca1ae7973d7e9a30d203e2891798416&amp;imgtype=0&amp;src=http%3A%2F%2Fimg.ph.126.net%2FeeokuXF01_Bhgb4k5wGtOw%3D%3D%2F9260526733783717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794" y="843558"/>
            <a:ext cx="1550390" cy="13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9" y="987574"/>
            <a:ext cx="3200711" cy="3262189"/>
          </a:xfrm>
          <a:prstGeom prst="rect">
            <a:avLst/>
          </a:prstGeom>
        </p:spPr>
      </p:pic>
      <p:sp>
        <p:nvSpPr>
          <p:cNvPr id="26" name="标题 20"/>
          <p:cNvSpPr txBox="1">
            <a:spLocks/>
          </p:cNvSpPr>
          <p:nvPr/>
        </p:nvSpPr>
        <p:spPr bwMode="auto">
          <a:xfrm>
            <a:off x="4644008" y="2402644"/>
            <a:ext cx="3888432" cy="8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数据集描述：</a:t>
            </a:r>
            <a:endParaRPr lang="en-US" altLang="zh-CN" sz="1200" dirty="0" smtClean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  <a:p>
            <a:endParaRPr lang="en-US" altLang="zh-CN" sz="1200" dirty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训练集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50000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张图片，每张图片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28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*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28=784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  <a:cs typeface="+mn-cs"/>
              </a:rPr>
              <a:t>个像素</a:t>
            </a:r>
            <a:endParaRPr lang="en-US" altLang="zh-CN" sz="1200" dirty="0" smtClean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</a:rPr>
              <a:t>测试集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</a:rPr>
              <a:t>10000</a:t>
            </a: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</a:rPr>
              <a:t>张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  <a:ea typeface="宋体" charset="-122"/>
              </a:rPr>
              <a:t>图片</a:t>
            </a:r>
            <a:endParaRPr lang="en-US" altLang="zh-CN" sz="1200" dirty="0">
              <a:solidFill>
                <a:prstClr val="black"/>
              </a:solidFill>
              <a:latin typeface="Cambria Math" panose="02040503050406030204" pitchFamily="18" charset="0"/>
              <a:ea typeface="宋体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Cambria Math" panose="02040503050406030204" pitchFamily="18" charset="0"/>
              <a:ea typeface="宋体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7794" y="3264679"/>
            <a:ext cx="4572000" cy="17173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0: 4783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1: 6257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2: 7034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3: 7570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4: 7903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5: 8149 / 10000</a:t>
            </a:r>
          </a:p>
          <a:p>
            <a:pPr>
              <a:lnSpc>
                <a:spcPct val="120000"/>
              </a:lnSpc>
            </a:pPr>
            <a:r>
              <a:rPr lang="zh-CN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88: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9237</a:t>
            </a:r>
            <a:r>
              <a:rPr lang="zh-CN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10000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Gradient Vanishing</a:t>
            </a:r>
          </a:p>
        </p:txBody>
      </p:sp>
      <p:cxnSp>
        <p:nvCxnSpPr>
          <p:cNvPr id="11" name="Straight Connector 58"/>
          <p:cNvCxnSpPr/>
          <p:nvPr/>
        </p:nvCxnSpPr>
        <p:spPr>
          <a:xfrm>
            <a:off x="3995936" y="1000831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/>
          <p:cNvSpPr txBox="1"/>
          <p:nvPr/>
        </p:nvSpPr>
        <p:spPr>
          <a:xfrm>
            <a:off x="319537" y="193106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Goal: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66665" y="2174544"/>
                <a:ext cx="52719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65" y="2174544"/>
                <a:ext cx="527193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9537" y="1119222"/>
                <a:ext cx="747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7" y="1119222"/>
                <a:ext cx="747128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439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9"/>
          <a:stretch/>
        </p:blipFill>
        <p:spPr>
          <a:xfrm>
            <a:off x="395536" y="2571750"/>
            <a:ext cx="2304256" cy="21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"/>
              <p:cNvSpPr txBox="1"/>
              <p:nvPr/>
            </p:nvSpPr>
            <p:spPr>
              <a:xfrm>
                <a:off x="1136427" y="4294829"/>
                <a:ext cx="10493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 all</a:t>
                </a:r>
                <a14:m>
                  <m:oMath xmlns:m="http://schemas.openxmlformats.org/officeDocument/2006/math">
                    <m:r>
                      <a:rPr lang="en-US" altLang="zh-CN" sz="1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</m:oMath>
                </a14:m>
                <a:r>
                  <a:rPr 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7" y="4294829"/>
                <a:ext cx="104939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734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0" r="88804"/>
          <a:stretch/>
        </p:blipFill>
        <p:spPr>
          <a:xfrm>
            <a:off x="395536" y="4630171"/>
            <a:ext cx="234731" cy="25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224393" y="3605795"/>
                <a:ext cx="1736565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12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93" y="3605795"/>
                <a:ext cx="1736565" cy="316753"/>
              </a:xfrm>
              <a:prstGeom prst="rect">
                <a:avLst/>
              </a:prstGeom>
              <a:blipFill rotWithShape="0">
                <a:blip r:embed="rId7"/>
                <a:stretch>
                  <a:fillRect l="-386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929083" y="883933"/>
                <a:ext cx="3298019" cy="759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𝑘</m:t>
                                  </m:r>
                                  <m:r>
                                    <a:rPr lang="pt-BR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=</m:t>
                                  </m:r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微软雅黑" pitchFamily="34" charset="-122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微软雅黑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/>
                                  </m:sSup>
                                </m:e>
                              </m:nary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83" y="883933"/>
                <a:ext cx="3298019" cy="7597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952664" y="1942441"/>
                <a:ext cx="747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64" y="1942441"/>
                <a:ext cx="747128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2439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250362" y="3945743"/>
                <a:ext cx="3374765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2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362" y="3945743"/>
                <a:ext cx="3374765" cy="316753"/>
              </a:xfrm>
              <a:prstGeom prst="rect">
                <a:avLst/>
              </a:prstGeom>
              <a:blipFill rotWithShape="0">
                <a:blip r:embed="rId10"/>
                <a:stretch>
                  <a:fillRect l="-1805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136427" y="2797910"/>
                <a:ext cx="1336648" cy="368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/>
                      <m:sup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7" y="2797910"/>
                <a:ext cx="1336648" cy="368242"/>
              </a:xfrm>
              <a:prstGeom prst="rect">
                <a:avLst/>
              </a:prstGeom>
              <a:blipFill rotWithShape="0">
                <a:blip r:embed="rId11"/>
                <a:stretch>
                  <a:fillRect l="-1364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136427" y="3130087"/>
                <a:ext cx="1765612" cy="493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/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/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7" y="3130087"/>
                <a:ext cx="1765612" cy="493853"/>
              </a:xfrm>
              <a:prstGeom prst="rect">
                <a:avLst/>
              </a:prstGeom>
              <a:blipFill rotWithShape="0">
                <a:blip r:embed="rId12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139952" y="26017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([784, 30, 30, 10])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9952" y="2158162"/>
            <a:ext cx="1858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([784, 30, 10])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20272" y="2128486"/>
            <a:ext cx="159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0.9648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20272" y="2572025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0.969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39952" y="309111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([784, </a:t>
            </a:r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30</a:t>
            </a:r>
            <a:r>
              <a:rPr lang="nl-NL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10])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20272" y="3061443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0.9657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1560" y="1037582"/>
            <a:ext cx="4166971" cy="522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03081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52523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5333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828276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40905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/>
            </p:nvGraphicFramePr>
            <p:xfrm>
              <a:off x="4075360" y="3883943"/>
              <a:ext cx="4762500" cy="9834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6620"/>
                    <a:gridCol w="772795"/>
                    <a:gridCol w="773430"/>
                    <a:gridCol w="772795"/>
                    <a:gridCol w="773430"/>
                    <a:gridCol w="773430"/>
                  </a:tblGrid>
                  <a:tr h="13906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1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2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3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4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5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1854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050" kern="100">
                              <a:effectLst/>
                            </a:rPr>
                            <a:t>节点个数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784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10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567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zh-CN" sz="105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105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-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0.003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0.017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0.070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0.285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/>
            </p:nvGraphicFramePr>
            <p:xfrm>
              <a:off x="4075360" y="3883943"/>
              <a:ext cx="4762500" cy="9769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6620"/>
                    <a:gridCol w="772795"/>
                    <a:gridCol w="773430"/>
                    <a:gridCol w="772795"/>
                    <a:gridCol w="773430"/>
                    <a:gridCol w="773430"/>
                  </a:tblGrid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14"/>
                          <a:stretch>
                            <a:fillRect l="-680" t="-2439" r="-434694" b="-2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1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2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3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4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5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050" kern="100">
                              <a:effectLst/>
                            </a:rPr>
                            <a:t>节点个数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784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30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10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7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14"/>
                          <a:stretch>
                            <a:fillRect l="-680" t="-107692" r="-43469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-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>
                              <a:effectLst/>
                            </a:rPr>
                            <a:t>0.003</a:t>
                          </a:r>
                          <a:endParaRPr lang="zh-CN" sz="105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0.017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0.070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050" kern="100" dirty="0">
                              <a:effectLst/>
                            </a:rPr>
                            <a:t>0.285</a:t>
                          </a:r>
                          <a:endParaRPr lang="zh-CN" sz="105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656" y="1388447"/>
            <a:ext cx="2892016" cy="23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9" grpId="0"/>
      <p:bldP spid="21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Gradient Vanishing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37582"/>
            <a:ext cx="4166971" cy="522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9105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18547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61357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94300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06929" y="1590060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724128" y="1029307"/>
                <a:ext cx="1475083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029307"/>
                <a:ext cx="1475083" cy="266035"/>
              </a:xfrm>
              <a:prstGeom prst="rect">
                <a:avLst/>
              </a:prstGeom>
              <a:blipFill rotWithShape="0">
                <a:blip r:embed="rId4"/>
                <a:stretch>
                  <a:fillRect l="-1653" r="-165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724128" y="1419622"/>
                <a:ext cx="1004698" cy="269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419622"/>
                <a:ext cx="1004698" cy="269497"/>
              </a:xfrm>
              <a:prstGeom prst="rect">
                <a:avLst/>
              </a:prstGeom>
              <a:blipFill rotWithShape="0">
                <a:blip r:embed="rId5"/>
                <a:stretch>
                  <a:fillRect l="-1212" r="-484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23263" y="2160612"/>
                <a:ext cx="502253" cy="43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400" dirty="0" smtClean="0">
                    <a:solidFill>
                      <a:prstClr val="black"/>
                    </a:solidFill>
                  </a:rPr>
                  <a:t>=</a:t>
                </a:r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263" y="2160612"/>
                <a:ext cx="502253" cy="434606"/>
              </a:xfrm>
              <a:prstGeom prst="rect">
                <a:avLst/>
              </a:prstGeom>
              <a:blipFill rotWithShape="0">
                <a:blip r:embed="rId6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9011" y="2092300"/>
                <a:ext cx="13108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𝑥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1" y="2092300"/>
                <a:ext cx="131080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14410" y="2092197"/>
                <a:ext cx="826893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10" y="2092197"/>
                <a:ext cx="826893" cy="5371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19011" y="2559545"/>
                <a:ext cx="26707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1" y="2559545"/>
                <a:ext cx="2670795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67544" y="3056490"/>
                <a:ext cx="26791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56490"/>
                <a:ext cx="2679130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67544" y="3588356"/>
                <a:ext cx="26682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𝑔</m:t>
                      </m:r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88356"/>
                <a:ext cx="2668231" cy="307777"/>
              </a:xfrm>
              <a:prstGeom prst="rect">
                <a:avLst/>
              </a:prstGeom>
              <a:blipFill rotWithShape="0"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26540" y="4083918"/>
                <a:ext cx="24919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𝐽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p>
                        <m:sSupPr>
                          <m:ctrlPr>
                            <a:rPr lang="pt-B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)−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p>
                        <m:sSupPr>
                          <m:ctrlPr>
                            <a:rPr lang="pt-B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40" y="4083918"/>
                <a:ext cx="2491901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868507" y="4496221"/>
                <a:ext cx="13856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sSup>
                        <m:sSupPr>
                          <m:ctrlPr>
                            <a:rPr lang="pt-B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𝑔</m:t>
                                  </m:r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)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07" y="4496221"/>
                <a:ext cx="1385699" cy="307777"/>
              </a:xfrm>
              <a:prstGeom prst="rect">
                <a:avLst/>
              </a:prstGeom>
              <a:blipFill rotWithShape="0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364088" y="2091475"/>
                <a:ext cx="1314399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091475"/>
                <a:ext cx="1314399" cy="5371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364088" y="2743969"/>
                <a:ext cx="1837490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743969"/>
                <a:ext cx="1837490" cy="53828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364088" y="3412604"/>
                <a:ext cx="1725857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f>
                        <m:f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12604"/>
                <a:ext cx="1725857" cy="5371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364088" y="4124452"/>
                <a:ext cx="3265574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124452"/>
                <a:ext cx="3265574" cy="5371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8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37" grpId="0"/>
      <p:bldP spid="38" grpId="0"/>
      <p:bldP spid="39" grpId="0"/>
      <p:bldP spid="40" grpId="0"/>
      <p:bldP spid="16" grpId="0"/>
      <p:bldP spid="41" grpId="0"/>
      <p:bldP spid="42" grpId="0"/>
      <p:bldP spid="43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prstClr val="white"/>
                </a:solidFill>
              </a:rPr>
              <a:t>Gradient Vanishing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166971" cy="522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3081" y="1559741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02523" y="1559741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45333" y="1559741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78276" y="1559741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90905" y="1559741"/>
            <a:ext cx="4370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altLang="zh-CN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8702" y="2162614"/>
                <a:ext cx="497764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2" y="2162614"/>
                <a:ext cx="497764" cy="5371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18023" y="2162614"/>
                <a:ext cx="3467488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3" y="2162614"/>
                <a:ext cx="3467488" cy="5371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2211710"/>
            <a:ext cx="2376264" cy="15841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99543"/>
            <a:ext cx="2376264" cy="13839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4485" y="2100599"/>
            <a:ext cx="797669" cy="6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1291" y="3167741"/>
                <a:ext cx="1544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&lt;0.25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" y="3167741"/>
                <a:ext cx="154471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6204" y="3732374"/>
                <a:ext cx="49939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𝑤</m:t>
                    </m:r>
                  </m:oMath>
                </a14:m>
                <a:r>
                  <a:rPr lang="zh-CN" altLang="en-US" sz="1400" dirty="0" smtClean="0">
                    <a:solidFill>
                      <a:prstClr val="black"/>
                    </a:solidFill>
                  </a:rPr>
                  <a:t>一般选用均值为</a:t>
                </a:r>
                <a:r>
                  <a:rPr lang="en-US" altLang="zh-CN" sz="1400" dirty="0" smtClean="0">
                    <a:solidFill>
                      <a:prstClr val="black"/>
                    </a:solidFill>
                  </a:rPr>
                  <a:t>0</a:t>
                </a:r>
                <a:r>
                  <a:rPr lang="zh-CN" altLang="en-US" sz="1400" dirty="0" smtClean="0">
                    <a:solidFill>
                      <a:prstClr val="black"/>
                    </a:solidFill>
                  </a:rPr>
                  <a:t>，标准差为</a:t>
                </a:r>
                <a:r>
                  <a:rPr lang="en-US" altLang="zh-CN" sz="1400" dirty="0" smtClean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1400" dirty="0" smtClean="0">
                    <a:solidFill>
                      <a:prstClr val="black"/>
                    </a:solidFill>
                  </a:rPr>
                  <a:t>的高低分布进行初始化</a:t>
                </a:r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04" y="3732374"/>
                <a:ext cx="4993908" cy="307777"/>
              </a:xfrm>
              <a:prstGeom prst="rect">
                <a:avLst/>
              </a:prstGeom>
              <a:blipFill rotWithShape="0">
                <a:blip r:embed="rId9"/>
                <a:stretch>
                  <a:fillRect t="-5882" b="-2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6204" y="4152766"/>
                <a:ext cx="27442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𝑔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𝑤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</a:rPr>
                  <a:t>每传递一层小一个数量级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04" y="4152766"/>
                <a:ext cx="2744213" cy="307777"/>
              </a:xfrm>
              <a:prstGeom prst="rect">
                <a:avLst/>
              </a:prstGeom>
              <a:blipFill rotWithShape="0">
                <a:blip r:embed="rId10"/>
                <a:stretch>
                  <a:fillRect t="-784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7490" y="3254618"/>
            <a:ext cx="2456726" cy="1881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57950" y="4646413"/>
                <a:ext cx="3374765" cy="316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:=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−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𝛼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𝜕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200" i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2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50" y="4646413"/>
                <a:ext cx="3374765" cy="316753"/>
              </a:xfrm>
              <a:prstGeom prst="rect">
                <a:avLst/>
              </a:prstGeom>
              <a:blipFill rotWithShape="0">
                <a:blip r:embed="rId12"/>
                <a:stretch>
                  <a:fillRect l="-198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782412" y="2946841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400" b="1" dirty="0">
              <a:latin typeface="Cambria Math" panose="02040503050406030204" pitchFamily="18" charset="0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81880" y="4809277"/>
            <a:ext cx="2595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</a:rPr>
              <a:t>Rectified </a:t>
            </a:r>
            <a:r>
              <a:rPr lang="en-US" altLang="zh-CN" sz="1400" dirty="0">
                <a:solidFill>
                  <a:prstClr val="black"/>
                </a:solidFill>
              </a:rPr>
              <a:t>Linear Units)</a:t>
            </a:r>
            <a:r>
              <a:rPr lang="zh-CN" altLang="en-US" sz="1400" dirty="0" smtClean="0">
                <a:solidFill>
                  <a:prstClr val="black"/>
                </a:solidFill>
              </a:rPr>
              <a:t>激活函数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0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179512" y="134367"/>
            <a:ext cx="2741856" cy="277143"/>
          </a:xfrm>
        </p:spPr>
        <p:txBody>
          <a:bodyPr/>
          <a:lstStyle/>
          <a:p>
            <a:r>
              <a:rPr lang="en-US" altLang="zh-CN" b="1" dirty="0"/>
              <a:t>Linear Regression</a:t>
            </a:r>
            <a:endParaRPr lang="zh-CN" altLang="en-US" b="1" dirty="0"/>
          </a:p>
        </p:txBody>
      </p:sp>
      <p:graphicFrame>
        <p:nvGraphicFramePr>
          <p:cNvPr id="14" name="Chart 6"/>
          <p:cNvGraphicFramePr>
            <a:graphicFrameLocks/>
          </p:cNvGraphicFramePr>
          <p:nvPr>
            <p:extLst/>
          </p:nvPr>
        </p:nvGraphicFramePr>
        <p:xfrm>
          <a:off x="189344" y="1306188"/>
          <a:ext cx="4238640" cy="2247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7"/>
          <p:cNvSpPr txBox="1"/>
          <p:nvPr/>
        </p:nvSpPr>
        <p:spPr>
          <a:xfrm>
            <a:off x="1283970" y="62753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Housing Prices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-252536" y="86272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Price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(dollars)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3608146" y="3383002"/>
            <a:ext cx="96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Size (feet</a:t>
            </a:r>
            <a:r>
              <a:rPr lang="en-US" sz="1400" baseline="30000" dirty="0" smtClean="0">
                <a:solidFill>
                  <a:prstClr val="black"/>
                </a:solidFill>
              </a:rPr>
              <a:t>2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611560" y="3608606"/>
            <a:ext cx="383265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Notation:</a:t>
            </a:r>
          </a:p>
          <a:p>
            <a:r>
              <a:rPr lang="en-US" sz="300" dirty="0">
                <a:solidFill>
                  <a:prstClr val="black"/>
                </a:solidFill>
              </a:rPr>
              <a:t> </a:t>
            </a:r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600" dirty="0" smtClean="0">
                <a:solidFill>
                  <a:prstClr val="black"/>
                </a:solidFill>
              </a:rPr>
              <a:t>   </a:t>
            </a:r>
            <a:r>
              <a:rPr lang="en-US" sz="1600" b="1" dirty="0">
                <a:solidFill>
                  <a:prstClr val="black"/>
                </a:solidFill>
              </a:rPr>
              <a:t>m</a:t>
            </a:r>
            <a:r>
              <a:rPr lang="en-US" sz="1600" dirty="0" smtClean="0">
                <a:solidFill>
                  <a:prstClr val="black"/>
                </a:solidFill>
              </a:rPr>
              <a:t> = Number of training examples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1600" b="1" dirty="0" smtClean="0">
                <a:solidFill>
                  <a:prstClr val="black"/>
                </a:solidFill>
              </a:rPr>
              <a:t>x</a:t>
            </a:r>
            <a:r>
              <a:rPr lang="en-US" sz="1600" dirty="0" smtClean="0">
                <a:solidFill>
                  <a:prstClr val="black"/>
                </a:solidFill>
              </a:rPr>
              <a:t>’s = “input” variable / features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1600" b="1" dirty="0" smtClean="0">
                <a:solidFill>
                  <a:prstClr val="black"/>
                </a:solidFill>
              </a:rPr>
              <a:t>y</a:t>
            </a:r>
            <a:r>
              <a:rPr lang="en-US" sz="1600" dirty="0" smtClean="0">
                <a:solidFill>
                  <a:prstClr val="black"/>
                </a:solidFill>
              </a:rPr>
              <a:t>’s = “output” variable / “target” variable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4962399" y="4466326"/>
            <a:ext cx="26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How to choose     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</p:txBody>
      </p:sp>
      <p:pic>
        <p:nvPicPr>
          <p:cNvPr id="2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23" y="3581729"/>
            <a:ext cx="2255957" cy="313913"/>
          </a:xfrm>
          <a:prstGeom prst="rect">
            <a:avLst/>
          </a:prstGeom>
        </p:spPr>
      </p:pic>
      <p:pic>
        <p:nvPicPr>
          <p:cNvPr id="2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35" y="4070582"/>
            <a:ext cx="230619" cy="294680"/>
          </a:xfrm>
          <a:prstGeom prst="rect">
            <a:avLst/>
          </a:prstGeom>
        </p:spPr>
      </p:pic>
      <p:sp>
        <p:nvSpPr>
          <p:cNvPr id="30" name="TextBox 9"/>
          <p:cNvSpPr txBox="1"/>
          <p:nvPr/>
        </p:nvSpPr>
        <p:spPr>
          <a:xfrm>
            <a:off x="4962399" y="350785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Hypothesis: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5305754" y="3993450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is :  Parameters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32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77" y="4562323"/>
            <a:ext cx="230619" cy="294680"/>
          </a:xfrm>
          <a:prstGeom prst="rect">
            <a:avLst/>
          </a:prstGeom>
        </p:spPr>
      </p:pic>
      <p:sp>
        <p:nvSpPr>
          <p:cNvPr id="33" name="Rounded Rectangle 4"/>
          <p:cNvSpPr/>
          <p:nvPr/>
        </p:nvSpPr>
        <p:spPr>
          <a:xfrm>
            <a:off x="5985241" y="1225158"/>
            <a:ext cx="1466312" cy="304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Training Set</a:t>
            </a:r>
          </a:p>
        </p:txBody>
      </p:sp>
      <p:sp>
        <p:nvSpPr>
          <p:cNvPr id="34" name="Rounded Rectangle 5"/>
          <p:cNvSpPr/>
          <p:nvPr/>
        </p:nvSpPr>
        <p:spPr>
          <a:xfrm>
            <a:off x="5680441" y="2084502"/>
            <a:ext cx="2075911" cy="25607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Learning Algorithm</a:t>
            </a:r>
          </a:p>
        </p:txBody>
      </p:sp>
      <p:sp>
        <p:nvSpPr>
          <p:cNvPr id="35" name="Rounded Rectangle 6"/>
          <p:cNvSpPr/>
          <p:nvPr/>
        </p:nvSpPr>
        <p:spPr>
          <a:xfrm>
            <a:off x="6371780" y="2846502"/>
            <a:ext cx="693234" cy="25607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prstClr val="black"/>
                </a:solidFill>
              </a:rPr>
              <a:t>h</a:t>
            </a:r>
          </a:p>
        </p:txBody>
      </p:sp>
      <p:sp>
        <p:nvSpPr>
          <p:cNvPr id="36" name="TextBox 7"/>
          <p:cNvSpPr txBox="1"/>
          <p:nvPr/>
        </p:nvSpPr>
        <p:spPr>
          <a:xfrm>
            <a:off x="4478395" y="2789198"/>
            <a:ext cx="115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Size of house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7791360" y="2813500"/>
            <a:ext cx="131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Estimated price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11"/>
          <p:cNvCxnSpPr>
            <a:stCxn id="33" idx="2"/>
            <a:endCxn id="34" idx="0"/>
          </p:cNvCxnSpPr>
          <p:nvPr/>
        </p:nvCxnSpPr>
        <p:spPr>
          <a:xfrm>
            <a:off x="6718397" y="1529958"/>
            <a:ext cx="0" cy="554544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2"/>
          <p:cNvCxnSpPr>
            <a:stCxn id="34" idx="2"/>
            <a:endCxn id="35" idx="0"/>
          </p:cNvCxnSpPr>
          <p:nvPr/>
        </p:nvCxnSpPr>
        <p:spPr>
          <a:xfrm>
            <a:off x="6718397" y="2340578"/>
            <a:ext cx="0" cy="505924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5"/>
          <p:cNvCxnSpPr>
            <a:endCxn id="35" idx="1"/>
          </p:cNvCxnSpPr>
          <p:nvPr/>
        </p:nvCxnSpPr>
        <p:spPr>
          <a:xfrm>
            <a:off x="5531630" y="2960238"/>
            <a:ext cx="840150" cy="14302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8"/>
          <p:cNvCxnSpPr>
            <a:stCxn id="35" idx="3"/>
          </p:cNvCxnSpPr>
          <p:nvPr/>
        </p:nvCxnSpPr>
        <p:spPr>
          <a:xfrm>
            <a:off x="7065014" y="2974540"/>
            <a:ext cx="756704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white"/>
                </a:solidFill>
              </a:rPr>
              <a:t>改进神经⽹络的学习⽅法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22059" y="1270132"/>
                <a:ext cx="5561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059" y="1270132"/>
                <a:ext cx="55617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3297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887832" y="1099155"/>
                <a:ext cx="2285562" cy="680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832" y="1099155"/>
                <a:ext cx="2285562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57173" y="1302567"/>
            <a:ext cx="2221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二次代价函数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(Quadratic cost):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173" y="1993987"/>
            <a:ext cx="3401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交叉熵代价函数（</a:t>
            </a:r>
            <a:r>
              <a:rPr lang="en-US" altLang="zh-CN" sz="1200" dirty="0">
                <a:solidFill>
                  <a:prstClr val="black"/>
                </a:solidFill>
                <a:latin typeface="Cambria Math" panose="02040503050406030204" pitchFamily="18" charset="0"/>
              </a:rPr>
              <a:t>cross-entropy cost function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）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: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23528" y="4494102"/>
                <a:ext cx="5888215" cy="408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=−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𝑖</m:t>
                        </m:r>
                        <m:r>
                          <a:rPr lang="pt-BR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(1−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494102"/>
                <a:ext cx="5888215" cy="408894"/>
              </a:xfrm>
              <a:prstGeom prst="rect">
                <a:avLst/>
              </a:prstGeom>
              <a:blipFill rotWithShape="0">
                <a:blip r:embed="rId5"/>
                <a:stretch>
                  <a:fillRect l="-311" t="-62687" r="-1139" b="-110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380837" y="2545392"/>
            <a:ext cx="3570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优点：</a:t>
            </a:r>
            <a:r>
              <a:rPr lang="zh-CN" altLang="en-US" sz="1200" dirty="0" smtClean="0">
                <a:latin typeface="Cambria Math" panose="02040503050406030204" pitchFamily="18" charset="0"/>
                <a:hlinkClick r:id="rId6"/>
              </a:rPr>
              <a:t>收敛速度快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，对于分类问题更有参考意义。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520" y="782583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改变代价函数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20" y="3156799"/>
            <a:ext cx="1588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加入正则化惩罚项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23528" y="3810081"/>
                <a:ext cx="5561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810081"/>
                <a:ext cx="556178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3297" r="-1099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89301" y="3639104"/>
                <a:ext cx="3337772" cy="680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1" y="3639104"/>
                <a:ext cx="3337772" cy="680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787" y="2683891"/>
            <a:ext cx="2893934" cy="2357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637001" y="1936400"/>
                <a:ext cx="5054332" cy="3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=−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𝑖</m:t>
                        </m:r>
                        <m:r>
                          <a:rPr lang="pt-BR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(1−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微软雅黑" pitchFamily="34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zh-CN" altLang="en-US" sz="1400" i="1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01" y="1936400"/>
                <a:ext cx="5054332" cy="397673"/>
              </a:xfrm>
              <a:prstGeom prst="rect">
                <a:avLst/>
              </a:prstGeom>
              <a:blipFill rotWithShape="0">
                <a:blip r:embed="rId10"/>
                <a:stretch>
                  <a:fillRect l="-362" t="-67692" b="-1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1328" y="267494"/>
            <a:ext cx="2871866" cy="22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27" grpId="0"/>
      <p:bldP spid="28" grpId="0"/>
      <p:bldP spid="30" grpId="0"/>
      <p:bldP spid="31" grpId="0"/>
      <p:bldP spid="32" grpId="0"/>
      <p:bldP spid="34" grpId="0"/>
      <p:bldP spid="35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white"/>
                </a:solidFill>
              </a:rPr>
              <a:t>改进神经⽹络的学习⽅法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560" y="921082"/>
            <a:ext cx="1522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弃权（</a:t>
            </a:r>
            <a:r>
              <a:rPr lang="en-US" altLang="zh-CN" sz="1200" dirty="0">
                <a:solidFill>
                  <a:prstClr val="black"/>
                </a:solidFill>
                <a:latin typeface="Cambria Math" panose="02040503050406030204" pitchFamily="18" charset="0"/>
              </a:rPr>
              <a:t>Dropout</a:t>
            </a: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1197684"/>
            <a:ext cx="1800415" cy="19389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197684"/>
            <a:ext cx="1753787" cy="193890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11560" y="3189240"/>
            <a:ext cx="1588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/>
              <a:t>⼈为扩展训练</a:t>
            </a:r>
            <a:r>
              <a:rPr lang="zh-CN" altLang="en-US" sz="1200" dirty="0" smtClean="0"/>
              <a:t>数据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631342"/>
            <a:ext cx="734740" cy="1166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60232" y="213240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+mn-ea"/>
                <a:ea typeface="+mn-ea"/>
              </a:rPr>
              <a:t>98.4%  --&gt; 98.7</a:t>
            </a:r>
            <a:r>
              <a:rPr lang="en-US" altLang="zh-CN" sz="1400" dirty="0">
                <a:latin typeface="+mn-ea"/>
                <a:ea typeface="+mn-ea"/>
              </a:rPr>
              <a:t>%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032" y="3286125"/>
            <a:ext cx="2271713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white"/>
                </a:solidFill>
              </a:rPr>
              <a:t>改进神经⽹络的学习⽅法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560" y="921082"/>
            <a:ext cx="1127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权重初始化</a:t>
            </a:r>
          </a:p>
        </p:txBody>
      </p:sp>
      <p:sp>
        <p:nvSpPr>
          <p:cNvPr id="20" name="矩形 19"/>
          <p:cNvSpPr/>
          <p:nvPr/>
        </p:nvSpPr>
        <p:spPr>
          <a:xfrm>
            <a:off x="611559" y="306715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prstClr val="black"/>
                </a:solidFill>
              </a:rPr>
              <a:t>改变激励函数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80914"/>
            <a:ext cx="2800299" cy="173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23928" y="1548080"/>
                <a:ext cx="4896544" cy="61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一般</a:t>
                </a:r>
                <a:r>
                  <a:rPr lang="zh-CN" altLang="en-US" sz="12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使⽤均值为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0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标准差</a:t>
                </a:r>
                <a:r>
                  <a:rPr lang="zh-CN" altLang="en-US" sz="12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2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的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⾼</a:t>
                </a:r>
                <a:r>
                  <a:rPr lang="zh-CN" altLang="en-US" sz="12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斯随机分布初始化所有的权重，</a:t>
                </a:r>
                <a:endParaRPr lang="en-US" altLang="zh-CN" sz="1200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12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http://neuralnetworksanddeeplearning.com/chap3.html</a:t>
                </a:r>
                <a:endParaRPr lang="zh-CN" altLang="en-US" sz="12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548080"/>
                <a:ext cx="4896544" cy="610424"/>
              </a:xfrm>
              <a:prstGeom prst="rect">
                <a:avLst/>
              </a:prstGeom>
              <a:blipFill rotWithShape="0">
                <a:blip r:embed="rId4"/>
                <a:stretch>
                  <a:fillRect l="-125" b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3424998"/>
            <a:ext cx="2032188" cy="1556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687" y="3424998"/>
            <a:ext cx="2545489" cy="15562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60" y="3424998"/>
            <a:ext cx="2647810" cy="15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CNN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778" y="801142"/>
            <a:ext cx="4896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Accuracy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：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98%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4778" y="1233190"/>
            <a:ext cx="4896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空间的结构信息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65238"/>
            <a:ext cx="3200711" cy="32621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939641"/>
            <a:ext cx="3240360" cy="2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 smtClean="0">
                <a:solidFill>
                  <a:prstClr val="white"/>
                </a:solidFill>
              </a:rPr>
              <a:t>卷积操作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0103" y="843558"/>
            <a:ext cx="15629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空间的结构信息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3" y="1131590"/>
            <a:ext cx="3447841" cy="1766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131590"/>
            <a:ext cx="3557818" cy="1772851"/>
          </a:xfrm>
          <a:prstGeom prst="rect">
            <a:avLst/>
          </a:prstGeom>
        </p:spPr>
      </p:pic>
      <p:sp>
        <p:nvSpPr>
          <p:cNvPr id="16" name="Freeform 5"/>
          <p:cNvSpPr>
            <a:spLocks/>
          </p:cNvSpPr>
          <p:nvPr/>
        </p:nvSpPr>
        <p:spPr bwMode="auto">
          <a:xfrm rot="16200000" flipV="1">
            <a:off x="1374719" y="2267456"/>
            <a:ext cx="144016" cy="1472685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65088" y="307580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28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16200000" flipV="1">
            <a:off x="3251702" y="2213619"/>
            <a:ext cx="132982" cy="1236802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131840" y="2956320"/>
            <a:ext cx="100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24=28-5+</a:t>
            </a:r>
            <a:r>
              <a:rPr lang="en-US" altLang="zh-CN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21" name="Picture 14" descr="https://raw.githubusercontent.com/stdcoutzyx/Paper_Read/master/blogs/imgs/6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35846"/>
            <a:ext cx="1989327" cy="14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1400" b="1" dirty="0" smtClean="0">
                <a:solidFill>
                  <a:prstClr val="white"/>
                </a:solidFill>
              </a:rPr>
              <a:t>卷积操作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pic>
        <p:nvPicPr>
          <p:cNvPr id="30" name="Picture 6" descr="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5" y="3031304"/>
            <a:ext cx="1268915" cy="128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8971" r="11566" b="8971"/>
          <a:stretch>
            <a:fillRect/>
          </a:stretch>
        </p:blipFill>
        <p:spPr bwMode="auto">
          <a:xfrm>
            <a:off x="3129323" y="3010383"/>
            <a:ext cx="1335986" cy="134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40370" y="3179374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dirty="0" smtClean="0">
                <a:latin typeface="Times New Roman" panose="02020603050405020304" pitchFamily="18" charset="0"/>
                <a:ea typeface="+mn-ea"/>
              </a:rPr>
              <a:t>均值滤波器</a:t>
            </a:r>
            <a:endParaRPr kumimoji="1" lang="zh-CN" altLang="en-US" sz="11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2074511" y="3439241"/>
            <a:ext cx="887876" cy="23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994988"/>
              </p:ext>
            </p:extLst>
          </p:nvPr>
        </p:nvGraphicFramePr>
        <p:xfrm>
          <a:off x="615173" y="1181477"/>
          <a:ext cx="3740803" cy="141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VISIO" r:id="rId6" imgW="3017160" imgH="1145160" progId="Visio.Drawing.4">
                  <p:embed/>
                </p:oleObj>
              </mc:Choice>
              <mc:Fallback>
                <p:oleObj name="VISIO" r:id="rId6" imgW="3017160" imgH="114516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73" y="1181477"/>
                        <a:ext cx="3740803" cy="141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8"/>
          <p:cNvGrpSpPr>
            <a:grpSpLocks/>
          </p:cNvGrpSpPr>
          <p:nvPr/>
        </p:nvGrpSpPr>
        <p:grpSpPr bwMode="auto">
          <a:xfrm>
            <a:off x="2169416" y="2016347"/>
            <a:ext cx="632316" cy="582237"/>
            <a:chOff x="3696" y="2149"/>
            <a:chExt cx="988" cy="983"/>
          </a:xfrm>
        </p:grpSpPr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l-GR" altLang="zh-CN" sz="1100" baseline="-25000"/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 dirty="0">
                  <a:ea typeface="宋体" panose="02010600030101010101" pitchFamily="2" charset="-122"/>
                </a:rPr>
                <a:t>1</a:t>
              </a:r>
              <a:r>
                <a:rPr lang="en-IE" altLang="zh-CN" sz="1100" dirty="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 dirty="0">
                  <a:ea typeface="宋体" panose="02010600030101010101" pitchFamily="2" charset="-122"/>
                </a:rPr>
                <a:t>9</a:t>
              </a:r>
              <a:endParaRPr lang="en-US" altLang="zh-CN" sz="1100" baseline="-25000" dirty="0">
                <a:ea typeface="宋体" panose="02010600030101010101" pitchFamily="2" charset="-122"/>
              </a:endParaRPr>
            </a:p>
          </p:txBody>
        </p:sp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52" name="Rectangle 16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>
                  <a:ea typeface="宋体" panose="02010600030101010101" pitchFamily="2" charset="-122"/>
                </a:rPr>
                <a:t>1</a:t>
              </a:r>
              <a:r>
                <a:rPr lang="en-IE" altLang="zh-CN" sz="110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>
                  <a:ea typeface="宋体" panose="02010600030101010101" pitchFamily="2" charset="-122"/>
                </a:rPr>
                <a:t>9</a:t>
              </a:r>
              <a:endParaRPr lang="en-US" altLang="zh-CN" sz="1100" baseline="-25000">
                <a:ea typeface="宋体" panose="02010600030101010101" pitchFamily="2" charset="-122"/>
              </a:endParaRPr>
            </a:p>
          </p:txBody>
        </p:sp>
        <p:sp>
          <p:nvSpPr>
            <p:cNvPr id="53" name="Rectangle 17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E" altLang="zh-CN" sz="1100" baseline="30000" dirty="0">
                  <a:ea typeface="宋体" panose="02010600030101010101" pitchFamily="2" charset="-122"/>
                </a:rPr>
                <a:t>1</a:t>
              </a:r>
              <a:r>
                <a:rPr lang="en-IE" altLang="zh-CN" sz="1100" dirty="0">
                  <a:ea typeface="宋体" panose="02010600030101010101" pitchFamily="2" charset="-122"/>
                </a:rPr>
                <a:t>/</a:t>
              </a:r>
              <a:r>
                <a:rPr lang="en-IE" altLang="zh-CN" sz="1100" baseline="-25000" dirty="0">
                  <a:ea typeface="宋体" panose="02010600030101010101" pitchFamily="2" charset="-122"/>
                </a:rPr>
                <a:t>9</a:t>
              </a:r>
              <a:endParaRPr lang="en-US" altLang="zh-CN" sz="1100" baseline="-25000" dirty="0">
                <a:ea typeface="宋体" panose="02010600030101010101" pitchFamily="2" charset="-122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38"/>
          <a:stretch/>
        </p:blipFill>
        <p:spPr>
          <a:xfrm>
            <a:off x="6441396" y="1233550"/>
            <a:ext cx="1301767" cy="1391702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8895" y="3010383"/>
            <a:ext cx="2909454" cy="13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7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 smtClean="0">
                <a:solidFill>
                  <a:prstClr val="white"/>
                </a:solidFill>
              </a:rPr>
              <a:t>卷积操作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0103" y="843558"/>
            <a:ext cx="15629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空间的结构信息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3" y="1131590"/>
            <a:ext cx="3447841" cy="1766921"/>
          </a:xfrm>
          <a:prstGeom prst="rect">
            <a:avLst/>
          </a:prstGeom>
        </p:spPr>
      </p:pic>
      <p:sp>
        <p:nvSpPr>
          <p:cNvPr id="16" name="Freeform 5"/>
          <p:cNvSpPr>
            <a:spLocks/>
          </p:cNvSpPr>
          <p:nvPr/>
        </p:nvSpPr>
        <p:spPr bwMode="auto">
          <a:xfrm rot="16200000" flipV="1">
            <a:off x="1374719" y="2267456"/>
            <a:ext cx="144016" cy="1472685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65088" y="307580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28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16200000" flipV="1">
            <a:off x="3251702" y="2213619"/>
            <a:ext cx="132982" cy="1236802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31840" y="2956320"/>
            <a:ext cx="100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24=28-5+</a:t>
            </a:r>
            <a:r>
              <a:rPr lang="en-US" altLang="zh-CN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21" name="Picture 14" descr="https://raw.githubusercontent.com/stdcoutzyx/Paper_Read/master/blogs/imgs/6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35846"/>
            <a:ext cx="1989327" cy="14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131590"/>
            <a:ext cx="3557818" cy="17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>
                <a:solidFill>
                  <a:prstClr val="white"/>
                </a:solidFill>
              </a:rPr>
              <a:t>池</a:t>
            </a:r>
            <a:r>
              <a:rPr lang="zh-CN" altLang="en-US" b="1" dirty="0" smtClean="0">
                <a:solidFill>
                  <a:prstClr val="white"/>
                </a:solidFill>
              </a:rPr>
              <a:t>化操作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31590"/>
            <a:ext cx="3837882" cy="139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15566"/>
            <a:ext cx="3816424" cy="2401098"/>
          </a:xfrm>
          <a:prstGeom prst="rect">
            <a:avLst/>
          </a:prstGeom>
        </p:spPr>
      </p:pic>
      <p:pic>
        <p:nvPicPr>
          <p:cNvPr id="5" name="Picture 6" descr="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9862"/>
            <a:ext cx="1268915" cy="128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01" y="3548697"/>
            <a:ext cx="1325236" cy="13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3964785" y="4136721"/>
            <a:ext cx="887876" cy="23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81861" y="387511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最大值</a:t>
            </a:r>
            <a:r>
              <a:rPr kumimoji="1" lang="zh-CN" altLang="en-US" sz="1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滤波器</a:t>
            </a:r>
            <a:endParaRPr kumimoji="1" lang="zh-CN" altLang="en-US" sz="1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8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CNN</a:t>
            </a:r>
            <a:r>
              <a:rPr lang="zh-CN" altLang="en-US" b="1" dirty="0" smtClean="0">
                <a:solidFill>
                  <a:prstClr val="white"/>
                </a:solidFill>
              </a:rPr>
              <a:t>示例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218" r="424"/>
          <a:stretch/>
        </p:blipFill>
        <p:spPr>
          <a:xfrm>
            <a:off x="179512" y="977180"/>
            <a:ext cx="5040560" cy="2469059"/>
          </a:xfrm>
          <a:prstGeom prst="rect">
            <a:avLst/>
          </a:prstGeom>
        </p:spPr>
      </p:pic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09930"/>
              </p:ext>
            </p:extLst>
          </p:nvPr>
        </p:nvGraphicFramePr>
        <p:xfrm>
          <a:off x="107504" y="3795886"/>
          <a:ext cx="936104" cy="99060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  <a:gridCol w="191368"/>
                <a:gridCol w="185822"/>
                <a:gridCol w="181724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8" name="Straight Connector 58"/>
          <p:cNvCxnSpPr>
            <a:endCxn id="27" idx="0"/>
          </p:cNvCxnSpPr>
          <p:nvPr/>
        </p:nvCxnSpPr>
        <p:spPr>
          <a:xfrm flipH="1">
            <a:off x="575556" y="2283718"/>
            <a:ext cx="1068248" cy="1512168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44956"/>
              </p:ext>
            </p:extLst>
          </p:nvPr>
        </p:nvGraphicFramePr>
        <p:xfrm>
          <a:off x="1350747" y="3795886"/>
          <a:ext cx="936104" cy="99060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  <a:gridCol w="191368"/>
                <a:gridCol w="185822"/>
                <a:gridCol w="181724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58"/>
          <p:cNvCxnSpPr>
            <a:endCxn id="29" idx="0"/>
          </p:cNvCxnSpPr>
          <p:nvPr/>
        </p:nvCxnSpPr>
        <p:spPr>
          <a:xfrm>
            <a:off x="1686785" y="2211709"/>
            <a:ext cx="132014" cy="1584177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5"/>
              </p:ext>
            </p:extLst>
          </p:nvPr>
        </p:nvGraphicFramePr>
        <p:xfrm>
          <a:off x="2627784" y="3813398"/>
          <a:ext cx="936104" cy="99060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  <a:gridCol w="191368"/>
                <a:gridCol w="185822"/>
                <a:gridCol w="181724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2" name="Straight Connector 58"/>
          <p:cNvCxnSpPr>
            <a:endCxn id="31" idx="0"/>
          </p:cNvCxnSpPr>
          <p:nvPr/>
        </p:nvCxnSpPr>
        <p:spPr>
          <a:xfrm>
            <a:off x="1762099" y="2139702"/>
            <a:ext cx="1333737" cy="167369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29092"/>
              </p:ext>
            </p:extLst>
          </p:nvPr>
        </p:nvGraphicFramePr>
        <p:xfrm>
          <a:off x="3851920" y="3867894"/>
          <a:ext cx="377190" cy="39624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1" name="Straight Connector 58"/>
          <p:cNvCxnSpPr>
            <a:endCxn id="40" idx="0"/>
          </p:cNvCxnSpPr>
          <p:nvPr/>
        </p:nvCxnSpPr>
        <p:spPr>
          <a:xfrm>
            <a:off x="3171150" y="2357466"/>
            <a:ext cx="869365" cy="1510428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86989"/>
              </p:ext>
            </p:extLst>
          </p:nvPr>
        </p:nvGraphicFramePr>
        <p:xfrm>
          <a:off x="4373126" y="3867894"/>
          <a:ext cx="377190" cy="39624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4" name="Straight Connector 58"/>
          <p:cNvCxnSpPr>
            <a:endCxn id="43" idx="0"/>
          </p:cNvCxnSpPr>
          <p:nvPr/>
        </p:nvCxnSpPr>
        <p:spPr>
          <a:xfrm>
            <a:off x="3222702" y="2211709"/>
            <a:ext cx="1339019" cy="1656185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20734"/>
              </p:ext>
            </p:extLst>
          </p:nvPr>
        </p:nvGraphicFramePr>
        <p:xfrm>
          <a:off x="4932040" y="3867894"/>
          <a:ext cx="377190" cy="39624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6" name="Straight Connector 58"/>
          <p:cNvCxnSpPr>
            <a:endCxn id="45" idx="0"/>
          </p:cNvCxnSpPr>
          <p:nvPr/>
        </p:nvCxnSpPr>
        <p:spPr>
          <a:xfrm>
            <a:off x="3255031" y="2067694"/>
            <a:ext cx="1865604" cy="18002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13918" y="4736738"/>
                <a:ext cx="371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8" y="4736738"/>
                <a:ext cx="37144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33075" y="4736738"/>
                <a:ext cx="371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75" y="4736738"/>
                <a:ext cx="3714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964118" y="4736738"/>
                <a:ext cx="35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118" y="4736738"/>
                <a:ext cx="35067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3869070" y="4367406"/>
                <a:ext cx="2452466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 smtClean="0"/>
                  <a:t>总共权重：</a:t>
                </a:r>
                <a:endParaRPr lang="en-US" altLang="zh-CN" sz="1100" dirty="0" smtClean="0"/>
              </a:p>
              <a:p>
                <a14:m>
                  <m:oMath xmlns:m="http://schemas.openxmlformats.org/officeDocument/2006/math">
                    <m:r>
                      <a:rPr lang="en-US" altLang="zh-CN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100" dirty="0" smtClean="0"/>
                  <a:t>3+</a:t>
                </a:r>
                <a14:m>
                  <m:oMath xmlns:m="http://schemas.openxmlformats.org/officeDocument/2006/math">
                    <m:r>
                      <a:rPr lang="en-US" altLang="zh-CN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</m:t>
                    </m:r>
                  </m:oMath>
                </a14:m>
                <a:r>
                  <a:rPr lang="en-US" altLang="zh-CN" sz="1100" dirty="0" smtClean="0"/>
                  <a:t>3</a:t>
                </a:r>
                <a14:m>
                  <m:oMath xmlns:m="http://schemas.openxmlformats.org/officeDocument/2006/math">
                    <m:r>
                      <a:rPr lang="en-US" altLang="zh-CN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×12×</m:t>
                    </m:r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altLang="zh-CN" sz="1100" dirty="0" smtClean="0"/>
              </a:p>
              <a:p>
                <a:r>
                  <a:rPr lang="en-US" altLang="zh-CN" sz="1100" dirty="0"/>
                  <a:t>=4 407</a:t>
                </a:r>
                <a:endParaRPr lang="zh-CN" altLang="en-US" sz="11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70" y="4367406"/>
                <a:ext cx="2452466" cy="600164"/>
              </a:xfrm>
              <a:prstGeom prst="rect">
                <a:avLst/>
              </a:prstGeom>
              <a:blipFill rotWithShape="0">
                <a:blip r:embed="rId7"/>
                <a:stretch>
                  <a:fillRect t="-2020" b="-5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249092" y="1998122"/>
                <a:ext cx="18594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总共权重</a:t>
                </a:r>
                <a:r>
                  <a:rPr lang="zh-CN" altLang="en-US" sz="1200" dirty="0" smtClean="0"/>
                  <a:t>：</a:t>
                </a:r>
                <a:endParaRPr lang="en-US" altLang="zh-CN" sz="1200" dirty="0" smtClean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zh-CN" sz="1200" dirty="0" smtClean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784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 smtClean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15+15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 smtClean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10</a:t>
                </a:r>
                <a:r>
                  <a:rPr lang="en-US" altLang="zh-CN" sz="12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 </a:t>
                </a:r>
                <a:endParaRPr lang="en-US" altLang="zh-CN" sz="1200" dirty="0" smtClean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zh-CN" sz="1200" dirty="0" smtClean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=</a:t>
                </a:r>
                <a:r>
                  <a:rPr lang="en-US" altLang="zh-CN" sz="12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 11 </a:t>
                </a:r>
                <a:r>
                  <a:rPr lang="en-US" altLang="zh-CN" sz="1200" dirty="0" smtClean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910&gt;&gt;4407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92" y="1998122"/>
                <a:ext cx="1859477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片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176" y="699542"/>
            <a:ext cx="1994557" cy="1224832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213918" y="664176"/>
            <a:ext cx="15481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Cambria Math" panose="02040503050406030204" pitchFamily="18" charset="0"/>
              </a:rPr>
              <a:t>Accuracy</a:t>
            </a:r>
            <a:r>
              <a:rPr lang="zh-CN" alt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：</a:t>
            </a:r>
            <a:r>
              <a:rPr lang="en-US" altLang="zh-CN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99%</a:t>
            </a:r>
            <a:r>
              <a:rPr lang="zh-CN" altLang="en-US" sz="12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以上</a:t>
            </a:r>
            <a:endParaRPr lang="zh-CN" altLang="en-US" sz="12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CNN</a:t>
            </a:r>
            <a:r>
              <a:rPr lang="zh-CN" altLang="en-US" b="1" dirty="0" smtClean="0">
                <a:solidFill>
                  <a:prstClr val="white"/>
                </a:solidFill>
              </a:rPr>
              <a:t>如何提取特征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11" y="843558"/>
            <a:ext cx="2615657" cy="185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11" y="3147814"/>
            <a:ext cx="2615657" cy="177922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39552" y="1411191"/>
            <a:ext cx="28083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/>
              <a:t>用两个卷积层，每个卷积层用</a:t>
            </a:r>
            <a:r>
              <a:rPr lang="en-US" altLang="zh-CN" sz="1100" dirty="0" smtClean="0"/>
              <a:t>32</a:t>
            </a:r>
            <a:r>
              <a:rPr lang="zh-CN" altLang="en-US" sz="1100" dirty="0" smtClean="0"/>
              <a:t>个滤波器来进行滤波操作。</a:t>
            </a:r>
            <a:endParaRPr lang="en-US" altLang="zh-CN" sz="1100" dirty="0" smtClean="0"/>
          </a:p>
          <a:p>
            <a:pPr>
              <a:lnSpc>
                <a:spcPct val="150000"/>
              </a:lnSpc>
            </a:pPr>
            <a:r>
              <a:rPr lang="zh-CN" altLang="en-US" sz="1100" dirty="0" smtClean="0"/>
              <a:t>数字</a:t>
            </a:r>
            <a:r>
              <a:rPr lang="en-US" altLang="zh-CN" sz="1100" dirty="0" smtClean="0"/>
              <a:t>6</a:t>
            </a:r>
            <a:r>
              <a:rPr lang="zh-CN" altLang="en-US" sz="1100" dirty="0" smtClean="0"/>
              <a:t>在每一个通过每一个滤波器之后的图片如右图所示：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2931790"/>
            <a:ext cx="4572000" cy="10790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/>
              <a:t>这些滤波器，有些把图片边缘</a:t>
            </a:r>
            <a:r>
              <a:rPr lang="zh-CN" altLang="en-US" sz="1100" dirty="0"/>
              <a:t>高亮（输出值较大），有些把“</a:t>
            </a:r>
            <a:r>
              <a:rPr lang="en-US" altLang="zh-CN" sz="1100" dirty="0"/>
              <a:t>6”</a:t>
            </a:r>
            <a:r>
              <a:rPr lang="zh-CN" altLang="en-US" sz="1100" dirty="0"/>
              <a:t>的圈圈高亮，等等</a:t>
            </a:r>
            <a:r>
              <a:rPr lang="zh-CN" altLang="en-US" sz="1100" dirty="0" smtClean="0"/>
              <a:t>。</a:t>
            </a:r>
            <a:endParaRPr lang="en-US" altLang="zh-CN" sz="1100" dirty="0" smtClean="0"/>
          </a:p>
          <a:p>
            <a:pPr>
              <a:lnSpc>
                <a:spcPct val="150000"/>
              </a:lnSpc>
            </a:pPr>
            <a:r>
              <a:rPr lang="zh-CN" altLang="en-US" sz="1100" dirty="0" smtClean="0"/>
              <a:t>这些</a:t>
            </a:r>
            <a:r>
              <a:rPr lang="zh-CN" altLang="en-US" sz="1100" dirty="0"/>
              <a:t>就是</a:t>
            </a:r>
            <a:r>
              <a:rPr lang="en-US" altLang="zh-CN" sz="1100" dirty="0"/>
              <a:t>CNN</a:t>
            </a:r>
            <a:r>
              <a:rPr lang="zh-CN" altLang="en-US" sz="1100" dirty="0"/>
              <a:t>第一步滤波后“看到”的信息。再经过后面的各神经层，抽象程度逐层提高，它就这样“认出”了手写数字。</a:t>
            </a:r>
          </a:p>
        </p:txBody>
      </p:sp>
    </p:spTree>
    <p:extLst>
      <p:ext uri="{BB962C8B-B14F-4D97-AF65-F5344CB8AC3E}">
        <p14:creationId xmlns:p14="http://schemas.microsoft.com/office/powerpoint/2010/main" val="14833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181722" y="157852"/>
            <a:ext cx="3245912" cy="277143"/>
          </a:xfrm>
        </p:spPr>
        <p:txBody>
          <a:bodyPr/>
          <a:lstStyle/>
          <a:p>
            <a:r>
              <a:rPr lang="en-US" altLang="zh-CN" b="1" dirty="0" smtClean="0"/>
              <a:t>Linear Regression</a:t>
            </a:r>
            <a:endParaRPr lang="zh-CN" altLang="en-US" b="1" dirty="0"/>
          </a:p>
        </p:txBody>
      </p:sp>
      <p:graphicFrame>
        <p:nvGraphicFramePr>
          <p:cNvPr id="14" name="Chart 6"/>
          <p:cNvGraphicFramePr>
            <a:graphicFrameLocks/>
          </p:cNvGraphicFramePr>
          <p:nvPr>
            <p:extLst/>
          </p:nvPr>
        </p:nvGraphicFramePr>
        <p:xfrm>
          <a:off x="189344" y="1306188"/>
          <a:ext cx="4238640" cy="2247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" name="TextBox 7"/>
          <p:cNvSpPr txBox="1"/>
          <p:nvPr/>
        </p:nvSpPr>
        <p:spPr>
          <a:xfrm>
            <a:off x="1144468" y="608370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Housing Prices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-337832" y="974554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</a:rPr>
              <a:t>Price</a:t>
            </a:r>
          </a:p>
          <a:p>
            <a:pPr algn="ctr"/>
            <a:r>
              <a:rPr lang="en-US" sz="1200" dirty="0" smtClean="0">
                <a:solidFill>
                  <a:prstClr val="black"/>
                </a:solidFill>
              </a:rPr>
              <a:t>(dollars)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3347864" y="3435537"/>
            <a:ext cx="96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Size (feet</a:t>
            </a:r>
            <a:r>
              <a:rPr lang="en-US" sz="1400" baseline="30000" dirty="0" smtClean="0">
                <a:solidFill>
                  <a:prstClr val="black"/>
                </a:solidFill>
              </a:rPr>
              <a:t>2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2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6"/>
          <a:stretch/>
        </p:blipFill>
        <p:spPr>
          <a:xfrm>
            <a:off x="7416260" y="942902"/>
            <a:ext cx="648072" cy="626364"/>
          </a:xfrm>
          <a:prstGeom prst="rect">
            <a:avLst/>
          </a:prstGeom>
        </p:spPr>
      </p:pic>
      <p:pic>
        <p:nvPicPr>
          <p:cNvPr id="25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6"/>
          <a:stretch/>
        </p:blipFill>
        <p:spPr>
          <a:xfrm>
            <a:off x="7416260" y="1809890"/>
            <a:ext cx="648072" cy="626364"/>
          </a:xfrm>
          <a:prstGeom prst="rect">
            <a:avLst/>
          </a:prstGeom>
        </p:spPr>
      </p:pic>
      <p:pic>
        <p:nvPicPr>
          <p:cNvPr id="26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6"/>
          <a:stretch/>
        </p:blipFill>
        <p:spPr>
          <a:xfrm>
            <a:off x="7416260" y="2673986"/>
            <a:ext cx="648072" cy="626364"/>
          </a:xfrm>
          <a:prstGeom prst="rect">
            <a:avLst/>
          </a:prstGeom>
        </p:spPr>
      </p:pic>
      <p:sp>
        <p:nvSpPr>
          <p:cNvPr id="42" name="TextBox 7"/>
          <p:cNvSpPr txBox="1"/>
          <p:nvPr/>
        </p:nvSpPr>
        <p:spPr>
          <a:xfrm>
            <a:off x="6804248" y="9944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7171656" y="1037170"/>
            <a:ext cx="168353" cy="437827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7171656" y="1904158"/>
            <a:ext cx="168353" cy="437827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7171656" y="2765007"/>
            <a:ext cx="168353" cy="437827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TextBox 7"/>
          <p:cNvSpPr txBox="1"/>
          <p:nvPr/>
        </p:nvSpPr>
        <p:spPr>
          <a:xfrm>
            <a:off x="6804248" y="18466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7" name="TextBox 7"/>
          <p:cNvSpPr txBox="1"/>
          <p:nvPr/>
        </p:nvSpPr>
        <p:spPr>
          <a:xfrm>
            <a:off x="6804248" y="2728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48" name="Straight Connector 19"/>
          <p:cNvCxnSpPr/>
          <p:nvPr/>
        </p:nvCxnSpPr>
        <p:spPr>
          <a:xfrm flipV="1">
            <a:off x="767163" y="1563638"/>
            <a:ext cx="3177403" cy="150012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/>
          <p:cNvSpPr txBox="1"/>
          <p:nvPr/>
        </p:nvSpPr>
        <p:spPr>
          <a:xfrm>
            <a:off x="7999000" y="771550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endParaRPr lang="en-US" sz="240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8127241" y="12200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40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7"/>
          <p:cNvSpPr txBox="1"/>
          <p:nvPr/>
        </p:nvSpPr>
        <p:spPr>
          <a:xfrm>
            <a:off x="8127241" y="174296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7966942" y="2108298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19"/>
          <p:cNvCxnSpPr/>
          <p:nvPr/>
        </p:nvCxnSpPr>
        <p:spPr>
          <a:xfrm flipV="1">
            <a:off x="767163" y="955120"/>
            <a:ext cx="3177403" cy="1500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"/>
          <p:cNvSpPr txBox="1"/>
          <p:nvPr/>
        </p:nvSpPr>
        <p:spPr>
          <a:xfrm>
            <a:off x="7999001" y="258705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7"/>
          <p:cNvSpPr txBox="1"/>
          <p:nvPr/>
        </p:nvSpPr>
        <p:spPr>
          <a:xfrm>
            <a:off x="7966942" y="2963728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19"/>
          <p:cNvCxnSpPr/>
          <p:nvPr/>
        </p:nvCxnSpPr>
        <p:spPr>
          <a:xfrm>
            <a:off x="771608" y="2454103"/>
            <a:ext cx="3253654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18" y="1996603"/>
            <a:ext cx="1833986" cy="255196"/>
          </a:xfrm>
          <a:prstGeom prst="rect">
            <a:avLst/>
          </a:prstGeom>
        </p:spPr>
      </p:pic>
      <p:pic>
        <p:nvPicPr>
          <p:cNvPr id="27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6"/>
          <a:stretch/>
        </p:blipFill>
        <p:spPr>
          <a:xfrm>
            <a:off x="4240233" y="3428049"/>
            <a:ext cx="195386" cy="315265"/>
          </a:xfrm>
          <a:prstGeom prst="rect">
            <a:avLst/>
          </a:prstGeom>
        </p:spPr>
      </p:pic>
      <p:pic>
        <p:nvPicPr>
          <p:cNvPr id="2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81"/>
          <a:stretch/>
        </p:blipFill>
        <p:spPr>
          <a:xfrm>
            <a:off x="653049" y="1126221"/>
            <a:ext cx="568012" cy="230975"/>
          </a:xfrm>
          <a:prstGeom prst="rect">
            <a:avLst/>
          </a:prstGeom>
        </p:spPr>
      </p:pic>
      <p:grpSp>
        <p:nvGrpSpPr>
          <p:cNvPr id="29" name="Group 5"/>
          <p:cNvGrpSpPr/>
          <p:nvPr/>
        </p:nvGrpSpPr>
        <p:grpSpPr>
          <a:xfrm>
            <a:off x="181722" y="3800232"/>
            <a:ext cx="4801737" cy="1200329"/>
            <a:chOff x="532262" y="3130064"/>
            <a:chExt cx="4801737" cy="1200329"/>
          </a:xfrm>
        </p:grpSpPr>
        <p:grpSp>
          <p:nvGrpSpPr>
            <p:cNvPr id="30" name="Group 48"/>
            <p:cNvGrpSpPr/>
            <p:nvPr/>
          </p:nvGrpSpPr>
          <p:grpSpPr>
            <a:xfrm>
              <a:off x="532262" y="3130064"/>
              <a:ext cx="4801737" cy="1200329"/>
              <a:chOff x="837062" y="2368064"/>
              <a:chExt cx="4801737" cy="1200329"/>
            </a:xfrm>
          </p:grpSpPr>
          <p:sp>
            <p:nvSpPr>
              <p:cNvPr id="33" name="TextBox 43"/>
              <p:cNvSpPr txBox="1"/>
              <p:nvPr/>
            </p:nvSpPr>
            <p:spPr>
              <a:xfrm>
                <a:off x="837062" y="2368064"/>
                <a:ext cx="48017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15963" indent="-715963"/>
                <a:r>
                  <a:rPr lang="en-US" sz="2400" dirty="0" smtClean="0"/>
                  <a:t>Idea: Choose               so that                </a:t>
                </a:r>
                <a:r>
                  <a:rPr lang="en-US" altLang="zh-CN" sz="2400" dirty="0" smtClean="0"/>
                  <a:t>i</a:t>
                </a:r>
                <a:r>
                  <a:rPr lang="en-US" sz="2400" dirty="0" smtClean="0"/>
                  <a:t>s close to     for our training examples </a:t>
                </a:r>
                <a:endParaRPr lang="en-US" sz="2400" dirty="0"/>
              </a:p>
            </p:txBody>
          </p:sp>
          <p:pic>
            <p:nvPicPr>
              <p:cNvPr id="34" name="Picture 4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930" y="2466411"/>
                <a:ext cx="682682" cy="290503"/>
              </a:xfrm>
              <a:prstGeom prst="rect">
                <a:avLst/>
              </a:prstGeom>
            </p:spPr>
          </p:pic>
          <p:pic>
            <p:nvPicPr>
              <p:cNvPr id="35" name="Picture 47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9426" y="2478141"/>
                <a:ext cx="617876" cy="278773"/>
              </a:xfrm>
              <a:prstGeom prst="rect">
                <a:avLst/>
              </a:prstGeom>
            </p:spPr>
          </p:pic>
        </p:grpSp>
        <p:pic>
          <p:nvPicPr>
            <p:cNvPr id="31" name="Picture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416" y="3656467"/>
              <a:ext cx="144046" cy="196633"/>
            </a:xfrm>
            <a:prstGeom prst="rect">
              <a:avLst/>
            </a:prstGeom>
          </p:spPr>
        </p:pic>
        <p:pic>
          <p:nvPicPr>
            <p:cNvPr id="32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403" y="3982824"/>
              <a:ext cx="549332" cy="260107"/>
            </a:xfrm>
            <a:prstGeom prst="rect">
              <a:avLst/>
            </a:prstGeom>
          </p:spPr>
        </p:pic>
      </p:grpSp>
      <p:pic>
        <p:nvPicPr>
          <p:cNvPr id="36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8" y="4057971"/>
            <a:ext cx="4133370" cy="580873"/>
          </a:xfrm>
          <a:prstGeom prst="rect">
            <a:avLst/>
          </a:prstGeom>
        </p:spPr>
      </p:pic>
      <p:sp>
        <p:nvSpPr>
          <p:cNvPr id="37" name="Freeform 5"/>
          <p:cNvSpPr>
            <a:spLocks/>
          </p:cNvSpPr>
          <p:nvPr/>
        </p:nvSpPr>
        <p:spPr bwMode="auto">
          <a:xfrm>
            <a:off x="6221955" y="1074636"/>
            <a:ext cx="209297" cy="2100497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CNN</a:t>
            </a:r>
            <a:r>
              <a:rPr lang="zh-CN" altLang="en-US" b="1" dirty="0" smtClean="0">
                <a:solidFill>
                  <a:prstClr val="white"/>
                </a:solidFill>
              </a:rPr>
              <a:t>如何提取特征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32040" y="843558"/>
            <a:ext cx="28083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</a:rPr>
              <a:t>滤波器可视化，每一个滤波器的权重如下图所示：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33" y="1475998"/>
            <a:ext cx="3034318" cy="22768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99742"/>
            <a:ext cx="4082886" cy="1647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3528" y="2159420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mtClean="0">
                <a:solidFill>
                  <a:prstClr val="black"/>
                </a:solidFill>
                <a:latin typeface="CMR10"/>
              </a:rPr>
              <a:t>28</a:t>
            </a:r>
            <a:r>
              <a:rPr lang="zh-CN" altLang="en-US" sz="1200" smtClean="0">
                <a:solidFill>
                  <a:prstClr val="black"/>
                </a:solidFill>
                <a:latin typeface="CMR10"/>
              </a:rPr>
              <a:t>*</a:t>
            </a:r>
            <a:r>
              <a:rPr lang="en-US" altLang="zh-CN" sz="1200" smtClean="0">
                <a:solidFill>
                  <a:prstClr val="black"/>
                </a:solidFill>
                <a:latin typeface="CMR10"/>
              </a:rPr>
              <a:t>28 </a:t>
            </a:r>
            <a:r>
              <a:rPr lang="en-US" altLang="zh-CN" sz="1200" smtClean="0">
                <a:solidFill>
                  <a:prstClr val="black"/>
                </a:solidFill>
                <a:latin typeface="LMRoman10-Regular-Identity-H"/>
              </a:rPr>
              <a:t>input neurons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99792" y="2139702"/>
                <a:ext cx="21443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 smtClean="0">
                    <a:solidFill>
                      <a:prstClr val="black"/>
                    </a:solidFill>
                    <a:latin typeface="CMR10"/>
                  </a:rPr>
                  <a:t>20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 smtClean="0">
                    <a:solidFill>
                      <a:prstClr val="black"/>
                    </a:solidFill>
                    <a:latin typeface="CMR10"/>
                  </a:rPr>
                  <a:t>24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>
                    <a:solidFill>
                      <a:prstClr val="black"/>
                    </a:solidFill>
                    <a:latin typeface="CMR10"/>
                  </a:rPr>
                  <a:t>24 </a:t>
                </a:r>
                <a:r>
                  <a:rPr lang="en-US" altLang="zh-CN" sz="1200" dirty="0" smtClean="0">
                    <a:solidFill>
                      <a:prstClr val="black"/>
                    </a:solidFill>
                    <a:latin typeface="LMRoman10-Regular-Identity-H"/>
                  </a:rPr>
                  <a:t>neurons</a:t>
                </a:r>
                <a:endParaRPr lang="zh-CN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139702"/>
                <a:ext cx="214432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84" t="-22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970133" y="29240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CMR10"/>
              </a:rPr>
              <a:t>20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907704" y="801907"/>
          <a:ext cx="936104" cy="990600"/>
        </p:xfrm>
        <a:graphic>
          <a:graphicData uri="http://schemas.openxmlformats.org/drawingml/2006/table">
            <a:tbl>
              <a:tblPr firstRow="1" firstCol="1" bandRow="1"/>
              <a:tblGrid>
                <a:gridCol w="188595"/>
                <a:gridCol w="188595"/>
                <a:gridCol w="191368"/>
                <a:gridCol w="185822"/>
                <a:gridCol w="181724"/>
              </a:tblGrid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Straight Connector 58"/>
          <p:cNvCxnSpPr>
            <a:stCxn id="13" idx="2"/>
          </p:cNvCxnSpPr>
          <p:nvPr/>
        </p:nvCxnSpPr>
        <p:spPr>
          <a:xfrm flipH="1">
            <a:off x="2267744" y="1792507"/>
            <a:ext cx="108012" cy="1439315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591922" y="3867894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⽩⾊块意味着⼀个⼩（典型的，更⼩的负数）权重</a:t>
            </a: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这样的特征映射对相应的输⼊像素有更⼩的响应</a:t>
            </a: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100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</a:t>
            </a: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暗的块意味着⼀个更⼤的权重，</a:t>
            </a: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所以这样</a:t>
            </a: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的特征映射对相应的输⼊像素有更⼤的响应</a:t>
            </a: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。上</a:t>
            </a: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⾯的图像显⽰了卷基层</a:t>
            </a:r>
            <a:r>
              <a:rPr lang="zh-CN" altLang="en-US" sz="11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作出</a:t>
            </a:r>
            <a:r>
              <a:rPr lang="zh-CN" altLang="en-US" sz="11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响应的特征类型。</a:t>
            </a:r>
          </a:p>
        </p:txBody>
      </p:sp>
    </p:spTree>
    <p:extLst>
      <p:ext uri="{BB962C8B-B14F-4D97-AF65-F5344CB8AC3E}">
        <p14:creationId xmlns:p14="http://schemas.microsoft.com/office/powerpoint/2010/main" val="42164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CNN</a:t>
            </a:r>
            <a:r>
              <a:rPr lang="zh-CN" altLang="en-US" b="1" dirty="0" smtClean="0">
                <a:solidFill>
                  <a:prstClr val="white"/>
                </a:solidFill>
              </a:rPr>
              <a:t>如何提取特征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0"/>
            <a:ext cx="3747889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544" y="1526312"/>
            <a:ext cx="4572000" cy="25299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rgbClr val="333333"/>
                </a:solidFill>
                <a:latin typeface="Helvetica" panose="020B0604020202020204" pitchFamily="34" charset="0"/>
              </a:rPr>
              <a:t>局部感受野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。形象地说，就是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模仿我们的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眼睛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，我们在看图片的时候，目光只是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聚焦在一个相对很小的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局部。在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卷积神经网络中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，卷积层中的每个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隐层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节点都代表原来图像中的一个很小的局部区域。</a:t>
            </a:r>
            <a:endParaRPr lang="zh-CN" altLang="en-US" sz="11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rgbClr val="333333"/>
                </a:solidFill>
                <a:latin typeface="Helvetica" panose="020B0604020202020204" pitchFamily="34" charset="0"/>
              </a:rPr>
              <a:t>权值共享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。形象地说，就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如同某些神经中枢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中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的神经细胞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，它们的结构、功能是相同的，甚至是可以互相替代的。也就是，在卷积神经网中，同一个卷积核内，所有的神经元的权值是相同的，从而大大减少需要训练的参数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。</a:t>
            </a:r>
            <a:endParaRPr lang="zh-CN" altLang="en-US" sz="11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rgbClr val="333333"/>
                </a:solidFill>
                <a:latin typeface="Helvetica" panose="020B0604020202020204" pitchFamily="34" charset="0"/>
              </a:rPr>
              <a:t>池化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。形象地说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，我们先看一幅图片，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然后闭上眼睛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，我们不可能能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完全回忆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起刚刚看到的图片的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每一个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细节。同样</a:t>
            </a:r>
            <a:r>
              <a:rPr lang="zh-CN" altLang="en-US" sz="1100" dirty="0">
                <a:solidFill>
                  <a:srgbClr val="333333"/>
                </a:solidFill>
                <a:latin typeface="Helvetica" panose="020B0604020202020204" pitchFamily="34" charset="0"/>
              </a:rPr>
              <a:t>，在卷积神经网络中，没有必要一定就要对原图像做处理，而是可以使用某种“压缩”方法，这就是池化，也就是每次将原图像卷积后，都通过一个下采样的过程，来减小图像的规模</a:t>
            </a:r>
            <a:r>
              <a:rPr lang="zh-CN" altLang="en-US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。</a:t>
            </a:r>
            <a:endParaRPr lang="zh-CN" altLang="en-US" sz="11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 txBox="1">
            <a:spLocks/>
          </p:cNvSpPr>
          <p:nvPr/>
        </p:nvSpPr>
        <p:spPr bwMode="auto">
          <a:xfrm>
            <a:off x="181722" y="157852"/>
            <a:ext cx="6910558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b="1" dirty="0" smtClean="0">
                <a:solidFill>
                  <a:prstClr val="white"/>
                </a:solidFill>
              </a:rPr>
              <a:t>参考</a:t>
            </a:r>
            <a:r>
              <a:rPr lang="zh-CN" altLang="en-US" b="1" dirty="0">
                <a:solidFill>
                  <a:prstClr val="white"/>
                </a:solidFill>
              </a:rPr>
              <a:t>文献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059582"/>
            <a:ext cx="4572000" cy="716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Helvetica" panose="020B0604020202020204" pitchFamily="34" charset="0"/>
              </a:rPr>
              <a:t>http://neuralnetworksanddeeplearning.com</a:t>
            </a:r>
            <a:r>
              <a:rPr lang="en-US" altLang="zh-CN" sz="1100" b="1" dirty="0" smtClean="0">
                <a:latin typeface="Helvetica" panose="020B0604020202020204" pitchFamily="34" charset="0"/>
              </a:rPr>
              <a:t>/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Helvetica" panose="020B0604020202020204" pitchFamily="34" charset="0"/>
              </a:rPr>
              <a:t>http://deeplearning.net/tutorial</a:t>
            </a:r>
            <a:r>
              <a:rPr lang="en-US" altLang="zh-CN" sz="1100" b="1" dirty="0" smtClean="0">
                <a:latin typeface="Helvetica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685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144000" cy="1833372"/>
          </a:xfrm>
          <a:prstGeom prst="rect">
            <a:avLst/>
          </a:prstGeom>
        </p:spPr>
      </p:pic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838629" y="1883214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 all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0"/>
          <p:cNvSpPr>
            <a:spLocks noGrp="1"/>
          </p:cNvSpPr>
          <p:nvPr>
            <p:ph type="title"/>
          </p:nvPr>
        </p:nvSpPr>
        <p:spPr>
          <a:xfrm>
            <a:off x="181722" y="157852"/>
            <a:ext cx="3245912" cy="277143"/>
          </a:xfrm>
        </p:spPr>
        <p:txBody>
          <a:bodyPr/>
          <a:lstStyle/>
          <a:p>
            <a:r>
              <a:rPr lang="en-US" altLang="zh-CN" b="1" dirty="0" smtClean="0"/>
              <a:t>Linear Regression</a:t>
            </a:r>
            <a:endParaRPr lang="zh-CN" altLang="en-US" b="1" dirty="0"/>
          </a:p>
        </p:txBody>
      </p:sp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408561"/>
            <a:ext cx="2160240" cy="300594"/>
          </a:xfrm>
          <a:prstGeom prst="rect">
            <a:avLst/>
          </a:prstGeom>
        </p:spPr>
      </p:pic>
      <p:sp>
        <p:nvSpPr>
          <p:cNvPr id="27" name="TextBox 9"/>
          <p:cNvSpPr txBox="1"/>
          <p:nvPr/>
        </p:nvSpPr>
        <p:spPr>
          <a:xfrm>
            <a:off x="434008" y="926607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Hypothesis:</a:t>
            </a:r>
            <a:endParaRPr lang="en-US" sz="2000" dirty="0"/>
          </a:p>
        </p:txBody>
      </p:sp>
      <p:pic>
        <p:nvPicPr>
          <p:cNvPr id="28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92" y="2259606"/>
            <a:ext cx="626013" cy="266389"/>
          </a:xfrm>
          <a:prstGeom prst="rect">
            <a:avLst/>
          </a:prstGeom>
        </p:spPr>
      </p:pic>
      <p:sp>
        <p:nvSpPr>
          <p:cNvPr id="29" name="TextBox 14"/>
          <p:cNvSpPr txBox="1"/>
          <p:nvPr/>
        </p:nvSpPr>
        <p:spPr>
          <a:xfrm>
            <a:off x="434008" y="1756012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Parameters:</a:t>
            </a:r>
            <a:endParaRPr lang="en-US" sz="2000" dirty="0"/>
          </a:p>
        </p:txBody>
      </p:sp>
      <p:pic>
        <p:nvPicPr>
          <p:cNvPr id="30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05913"/>
            <a:ext cx="3810000" cy="535429"/>
          </a:xfrm>
          <a:prstGeom prst="rect">
            <a:avLst/>
          </a:prstGeom>
        </p:spPr>
      </p:pic>
      <p:sp>
        <p:nvSpPr>
          <p:cNvPr id="31" name="TextBox 16"/>
          <p:cNvSpPr txBox="1"/>
          <p:nvPr/>
        </p:nvSpPr>
        <p:spPr>
          <a:xfrm>
            <a:off x="434008" y="2615899"/>
            <a:ext cx="1678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Cost Function:</a:t>
            </a:r>
            <a:endParaRPr lang="en-US" sz="2000" dirty="0"/>
          </a:p>
        </p:txBody>
      </p:sp>
      <p:pic>
        <p:nvPicPr>
          <p:cNvPr id="32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01" y="3964290"/>
            <a:ext cx="2290387" cy="452777"/>
          </a:xfrm>
          <a:prstGeom prst="rect">
            <a:avLst/>
          </a:prstGeom>
        </p:spPr>
      </p:pic>
      <p:sp>
        <p:nvSpPr>
          <p:cNvPr id="33" name="TextBox 18"/>
          <p:cNvSpPr txBox="1"/>
          <p:nvPr/>
        </p:nvSpPr>
        <p:spPr>
          <a:xfrm>
            <a:off x="434008" y="3922753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Goal:</a:t>
            </a:r>
            <a:endParaRPr lang="en-US" sz="2000" dirty="0"/>
          </a:p>
        </p:txBody>
      </p:sp>
      <p:cxnSp>
        <p:nvCxnSpPr>
          <p:cNvPr id="34" name="Straight Connector 29"/>
          <p:cNvCxnSpPr/>
          <p:nvPr/>
        </p:nvCxnSpPr>
        <p:spPr>
          <a:xfrm>
            <a:off x="5076056" y="926607"/>
            <a:ext cx="0" cy="3551313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41" y="1408562"/>
            <a:ext cx="1520918" cy="30059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58" y="2258035"/>
            <a:ext cx="237403" cy="267960"/>
          </a:xfrm>
          <a:prstGeom prst="rect">
            <a:avLst/>
          </a:prstGeom>
        </p:spPr>
      </p:pic>
      <p:pic>
        <p:nvPicPr>
          <p:cNvPr id="37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41" y="3105914"/>
            <a:ext cx="3462808" cy="534326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93" y="3922753"/>
            <a:ext cx="2133600" cy="498505"/>
          </a:xfrm>
          <a:prstGeom prst="rect">
            <a:avLst/>
          </a:prstGeom>
        </p:spPr>
      </p:pic>
      <p:sp>
        <p:nvSpPr>
          <p:cNvPr id="39" name="TextBox 34"/>
          <p:cNvSpPr txBox="1"/>
          <p:nvPr/>
        </p:nvSpPr>
        <p:spPr>
          <a:xfrm>
            <a:off x="6239027" y="69577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876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0"/>
          <p:cNvSpPr txBox="1">
            <a:spLocks/>
          </p:cNvSpPr>
          <p:nvPr/>
        </p:nvSpPr>
        <p:spPr bwMode="auto">
          <a:xfrm>
            <a:off x="181722" y="157852"/>
            <a:ext cx="324591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/>
              <a:t>Linear Regression</a:t>
            </a:r>
            <a:endParaRPr lang="zh-CN" altLang="en-US" b="1" dirty="0"/>
          </a:p>
        </p:txBody>
      </p:sp>
      <p:graphicFrame>
        <p:nvGraphicFramePr>
          <p:cNvPr id="1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686005"/>
              </p:ext>
            </p:extLst>
          </p:nvPr>
        </p:nvGraphicFramePr>
        <p:xfrm>
          <a:off x="916360" y="1047460"/>
          <a:ext cx="2791544" cy="210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17" name="TextBox 15"/>
          <p:cNvSpPr txBox="1"/>
          <p:nvPr/>
        </p:nvSpPr>
        <p:spPr>
          <a:xfrm>
            <a:off x="578416" y="142402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8" name="TextBox 16"/>
          <p:cNvSpPr txBox="1"/>
          <p:nvPr/>
        </p:nvSpPr>
        <p:spPr>
          <a:xfrm>
            <a:off x="2271217" y="285978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19" name="Straight Connector 19"/>
          <p:cNvCxnSpPr/>
          <p:nvPr/>
        </p:nvCxnSpPr>
        <p:spPr>
          <a:xfrm flipV="1">
            <a:off x="1259632" y="1686379"/>
            <a:ext cx="2626094" cy="103526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3"/>
          <p:cNvCxnSpPr/>
          <p:nvPr/>
        </p:nvCxnSpPr>
        <p:spPr>
          <a:xfrm>
            <a:off x="5034408" y="843558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2" y="916396"/>
            <a:ext cx="662940" cy="306324"/>
          </a:xfrm>
          <a:prstGeom prst="rect">
            <a:avLst/>
          </a:prstGeom>
        </p:spPr>
      </p:pic>
      <p:sp>
        <p:nvSpPr>
          <p:cNvPr id="26" name="TextBox 35"/>
          <p:cNvSpPr txBox="1"/>
          <p:nvPr/>
        </p:nvSpPr>
        <p:spPr>
          <a:xfrm>
            <a:off x="5271222" y="1285521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2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9" y="1373596"/>
            <a:ext cx="184709" cy="208483"/>
          </a:xfrm>
          <a:prstGeom prst="rect">
            <a:avLst/>
          </a:prstGeom>
        </p:spPr>
      </p:pic>
      <p:grpSp>
        <p:nvGrpSpPr>
          <p:cNvPr id="28" name="Group 48"/>
          <p:cNvGrpSpPr/>
          <p:nvPr/>
        </p:nvGrpSpPr>
        <p:grpSpPr>
          <a:xfrm>
            <a:off x="5436096" y="1635646"/>
            <a:ext cx="3528392" cy="2914650"/>
            <a:chOff x="5310808" y="1104900"/>
            <a:chExt cx="3528392" cy="2914650"/>
          </a:xfrm>
        </p:grpSpPr>
        <p:graphicFrame>
          <p:nvGraphicFramePr>
            <p:cNvPr id="29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8741096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5"/>
            </a:graphicData>
          </a:graphic>
        </p:graphicFrame>
        <p:pic>
          <p:nvPicPr>
            <p:cNvPr id="30" name="Picture 4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808" y="2070974"/>
              <a:ext cx="354760" cy="163923"/>
            </a:xfrm>
            <a:prstGeom prst="rect">
              <a:avLst/>
            </a:prstGeom>
          </p:spPr>
        </p:pic>
        <p:pic>
          <p:nvPicPr>
            <p:cNvPr id="31" name="Picture 4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81128"/>
              <a:ext cx="122637" cy="138422"/>
            </a:xfrm>
            <a:prstGeom prst="rect">
              <a:avLst/>
            </a:prstGeom>
          </p:spPr>
        </p:pic>
      </p:grpSp>
      <p:pic>
        <p:nvPicPr>
          <p:cNvPr id="32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34" y="3435846"/>
            <a:ext cx="1054862" cy="208483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7" y="3805277"/>
            <a:ext cx="2516987" cy="388382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7" y="3459628"/>
            <a:ext cx="706454" cy="176226"/>
          </a:xfrm>
          <a:prstGeom prst="rect">
            <a:avLst/>
          </a:prstGeom>
        </p:spPr>
      </p:pic>
      <p:cxnSp>
        <p:nvCxnSpPr>
          <p:cNvPr id="35" name="Straight Connector 19"/>
          <p:cNvCxnSpPr/>
          <p:nvPr/>
        </p:nvCxnSpPr>
        <p:spPr>
          <a:xfrm flipV="1">
            <a:off x="3519817" y="1222720"/>
            <a:ext cx="0" cy="600876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19"/>
          <p:cNvCxnSpPr/>
          <p:nvPr/>
        </p:nvCxnSpPr>
        <p:spPr>
          <a:xfrm flipV="1">
            <a:off x="2026844" y="2204013"/>
            <a:ext cx="0" cy="210873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2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2" r="30933"/>
          <a:stretch/>
        </p:blipFill>
        <p:spPr>
          <a:xfrm>
            <a:off x="2620603" y="3435846"/>
            <a:ext cx="187478" cy="206945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4"/>
          <a:stretch/>
        </p:blipFill>
        <p:spPr>
          <a:xfrm>
            <a:off x="2814664" y="3459493"/>
            <a:ext cx="272660" cy="176361"/>
          </a:xfrm>
          <a:prstGeom prst="rect">
            <a:avLst/>
          </a:prstGeom>
        </p:spPr>
      </p:pic>
      <p:pic>
        <p:nvPicPr>
          <p:cNvPr id="44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4"/>
          <a:stretch/>
        </p:blipFill>
        <p:spPr>
          <a:xfrm>
            <a:off x="3133048" y="3400016"/>
            <a:ext cx="128541" cy="26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55576" y="4313092"/>
                <a:ext cx="3960440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×1−1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0.5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]</m:t>
                      </m:r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313092"/>
                <a:ext cx="3960440" cy="346890"/>
              </a:xfrm>
              <a:prstGeom prst="rect">
                <a:avLst/>
              </a:prstGeom>
              <a:blipFill rotWithShape="0">
                <a:blip r:embed="rId31"/>
                <a:stretch>
                  <a:fillRect l="-923" t="-3571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915816" y="3723878"/>
                <a:ext cx="1953556" cy="490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0.5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1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723878"/>
                <a:ext cx="1953556" cy="490840"/>
              </a:xfrm>
              <a:prstGeom prst="rect">
                <a:avLst/>
              </a:prstGeom>
              <a:blipFill rotWithShape="0">
                <a:blip r:embed="rId32"/>
                <a:stretch>
                  <a:fillRect l="-1558" t="-115000" b="-17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55576" y="4803998"/>
                <a:ext cx="742205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03998"/>
                <a:ext cx="742205" cy="169277"/>
              </a:xfrm>
              <a:prstGeom prst="rect">
                <a:avLst/>
              </a:prstGeom>
              <a:blipFill rotWithShape="0">
                <a:blip r:embed="rId33"/>
                <a:stretch>
                  <a:fillRect l="-4918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19"/>
          <p:cNvCxnSpPr/>
          <p:nvPr/>
        </p:nvCxnSpPr>
        <p:spPr>
          <a:xfrm flipV="1">
            <a:off x="2771800" y="1707654"/>
            <a:ext cx="0" cy="396000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弧形 64"/>
          <p:cNvSpPr/>
          <p:nvPr/>
        </p:nvSpPr>
        <p:spPr>
          <a:xfrm rot="5400000" flipV="1">
            <a:off x="5651413" y="1553369"/>
            <a:ext cx="3154969" cy="15121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23951" y="3386960"/>
            <a:ext cx="222612" cy="189220"/>
          </a:xfrm>
          <a:prstGeom prst="rect">
            <a:avLst/>
          </a:prstGeom>
        </p:spPr>
      </p:pic>
      <p:sp>
        <p:nvSpPr>
          <p:cNvPr id="67" name="弧形 66"/>
          <p:cNvSpPr/>
          <p:nvPr/>
        </p:nvSpPr>
        <p:spPr>
          <a:xfrm rot="5400000">
            <a:off x="5658811" y="1589374"/>
            <a:ext cx="3154969" cy="144016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35" y="3438353"/>
            <a:ext cx="1054862" cy="208483"/>
          </a:xfrm>
          <a:prstGeom prst="rect">
            <a:avLst/>
          </a:prstGeom>
        </p:spPr>
      </p:pic>
      <p:pic>
        <p:nvPicPr>
          <p:cNvPr id="105" name="Picture 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565"/>
          <a:stretch/>
        </p:blipFill>
        <p:spPr>
          <a:xfrm>
            <a:off x="287709" y="3432325"/>
            <a:ext cx="510043" cy="203775"/>
          </a:xfrm>
          <a:prstGeom prst="rect">
            <a:avLst/>
          </a:prstGeom>
        </p:spPr>
      </p:pic>
      <p:pic>
        <p:nvPicPr>
          <p:cNvPr id="10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2" r="30933"/>
          <a:stretch/>
        </p:blipFill>
        <p:spPr>
          <a:xfrm>
            <a:off x="2567104" y="3438353"/>
            <a:ext cx="187478" cy="206945"/>
          </a:xfrm>
          <a:prstGeom prst="rect">
            <a:avLst/>
          </a:prstGeom>
        </p:spPr>
      </p:pic>
      <p:pic>
        <p:nvPicPr>
          <p:cNvPr id="107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4"/>
          <a:stretch/>
        </p:blipFill>
        <p:spPr>
          <a:xfrm>
            <a:off x="2790309" y="3402523"/>
            <a:ext cx="128541" cy="26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797753" y="3414463"/>
                <a:ext cx="2892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53" y="3414463"/>
                <a:ext cx="289240" cy="246221"/>
              </a:xfrm>
              <a:prstGeom prst="rect">
                <a:avLst/>
              </a:prstGeom>
              <a:blipFill rotWithShape="0">
                <a:blip r:embed="rId35"/>
                <a:stretch>
                  <a:fillRect l="-25532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7" y="3805277"/>
            <a:ext cx="2516987" cy="38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55"/>
              <p:cNvSpPr txBox="1"/>
              <p:nvPr/>
            </p:nvSpPr>
            <p:spPr>
              <a:xfrm>
                <a:off x="755576" y="4313092"/>
                <a:ext cx="3960440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×1−1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]</m:t>
                      </m:r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0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313092"/>
                <a:ext cx="3960440" cy="346890"/>
              </a:xfrm>
              <a:prstGeom prst="rect">
                <a:avLst/>
              </a:prstGeom>
              <a:blipFill rotWithShape="0">
                <a:blip r:embed="rId36"/>
                <a:stretch>
                  <a:fillRect l="-923" t="-3571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63"/>
              <p:cNvSpPr txBox="1"/>
              <p:nvPr/>
            </p:nvSpPr>
            <p:spPr>
              <a:xfrm>
                <a:off x="2915816" y="3723878"/>
                <a:ext cx="1953556" cy="490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1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1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723878"/>
                <a:ext cx="1953556" cy="490840"/>
              </a:xfrm>
              <a:prstGeom prst="rect">
                <a:avLst/>
              </a:prstGeom>
              <a:blipFill rotWithShape="0">
                <a:blip r:embed="rId37"/>
                <a:stretch>
                  <a:fillRect l="-1558" t="-115000" b="-17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67"/>
              <p:cNvSpPr txBox="1"/>
              <p:nvPr/>
            </p:nvSpPr>
            <p:spPr>
              <a:xfrm>
                <a:off x="755576" y="4803998"/>
                <a:ext cx="74220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2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803998"/>
                <a:ext cx="742205" cy="184666"/>
              </a:xfrm>
              <a:prstGeom prst="rect">
                <a:avLst/>
              </a:prstGeom>
              <a:blipFill rotWithShape="0">
                <a:blip r:embed="rId38"/>
                <a:stretch>
                  <a:fillRect l="-491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图片 11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24989" y="3786187"/>
            <a:ext cx="222612" cy="189220"/>
          </a:xfrm>
          <a:prstGeom prst="rect">
            <a:avLst/>
          </a:prstGeom>
        </p:spPr>
      </p:pic>
      <p:cxnSp>
        <p:nvCxnSpPr>
          <p:cNvPr id="114" name="Straight Connector 19"/>
          <p:cNvCxnSpPr/>
          <p:nvPr/>
        </p:nvCxnSpPr>
        <p:spPr>
          <a:xfrm flipV="1">
            <a:off x="1231026" y="1076040"/>
            <a:ext cx="2504639" cy="165519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13" y="3412955"/>
            <a:ext cx="1054862" cy="208483"/>
          </a:xfrm>
          <a:prstGeom prst="rect">
            <a:avLst/>
          </a:prstGeom>
        </p:spPr>
      </p:pic>
      <p:pic>
        <p:nvPicPr>
          <p:cNvPr id="117" name="Picture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" y="3804700"/>
            <a:ext cx="2516987" cy="388382"/>
          </a:xfrm>
          <a:prstGeom prst="rect">
            <a:avLst/>
          </a:prstGeom>
        </p:spPr>
      </p:pic>
      <p:pic>
        <p:nvPicPr>
          <p:cNvPr id="118" name="Picture 2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565"/>
          <a:stretch/>
        </p:blipFill>
        <p:spPr>
          <a:xfrm>
            <a:off x="293818" y="3434594"/>
            <a:ext cx="510043" cy="203775"/>
          </a:xfrm>
          <a:prstGeom prst="rect">
            <a:avLst/>
          </a:prstGeom>
        </p:spPr>
      </p:pic>
      <p:pic>
        <p:nvPicPr>
          <p:cNvPr id="119" name="Picture 35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2" r="30933"/>
          <a:stretch/>
        </p:blipFill>
        <p:spPr>
          <a:xfrm>
            <a:off x="2600982" y="3412955"/>
            <a:ext cx="187478" cy="206945"/>
          </a:xfrm>
          <a:prstGeom prst="rect">
            <a:avLst/>
          </a:prstGeom>
        </p:spPr>
      </p:pic>
      <p:pic>
        <p:nvPicPr>
          <p:cNvPr id="120" name="Picture 35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4"/>
          <a:stretch/>
        </p:blipFill>
        <p:spPr>
          <a:xfrm>
            <a:off x="3086397" y="3371499"/>
            <a:ext cx="128541" cy="26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748993" y="4312515"/>
                <a:ext cx="3960440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×1−1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1.5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]</m:t>
                      </m:r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3" y="4312515"/>
                <a:ext cx="3960440" cy="346890"/>
              </a:xfrm>
              <a:prstGeom prst="rect">
                <a:avLst/>
              </a:prstGeom>
              <a:blipFill rotWithShape="0">
                <a:blip r:embed="rId39"/>
                <a:stretch>
                  <a:fillRect l="-923" t="-175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909233" y="3723301"/>
                <a:ext cx="1953556" cy="490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r>
                        <a:rPr lang="en-US" altLang="zh-CN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1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233" y="3723301"/>
                <a:ext cx="1953556" cy="490840"/>
              </a:xfrm>
              <a:prstGeom prst="rect">
                <a:avLst/>
              </a:prstGeom>
              <a:blipFill rotWithShape="0">
                <a:blip r:embed="rId40"/>
                <a:stretch>
                  <a:fillRect l="-1558" t="-115000" b="-17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748993" y="4803421"/>
                <a:ext cx="74220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3" y="4803421"/>
                <a:ext cx="742205" cy="184666"/>
              </a:xfrm>
              <a:prstGeom prst="rect">
                <a:avLst/>
              </a:prstGeom>
              <a:blipFill rotWithShape="0">
                <a:blip r:embed="rId41"/>
                <a:stretch>
                  <a:fillRect l="-491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803861" y="3416732"/>
                <a:ext cx="74220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1" y="3416732"/>
                <a:ext cx="742205" cy="246221"/>
              </a:xfrm>
              <a:prstGeom prst="rect">
                <a:avLst/>
              </a:prstGeom>
              <a:blipFill rotWithShape="0">
                <a:blip r:embed="rId42"/>
                <a:stretch>
                  <a:fillRect l="-9836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2784012" y="3383010"/>
                <a:ext cx="30683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012" y="3383010"/>
                <a:ext cx="306833" cy="246221"/>
              </a:xfrm>
              <a:prstGeom prst="rect">
                <a:avLst/>
              </a:prstGeom>
              <a:blipFill rotWithShape="0">
                <a:blip r:embed="rId43"/>
                <a:stretch>
                  <a:fillRect l="-24000" r="-10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9"/>
          <p:cNvCxnSpPr/>
          <p:nvPr/>
        </p:nvCxnSpPr>
        <p:spPr>
          <a:xfrm flipV="1">
            <a:off x="1259632" y="473776"/>
            <a:ext cx="2405747" cy="223614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9"/>
          <p:cNvCxnSpPr/>
          <p:nvPr/>
        </p:nvCxnSpPr>
        <p:spPr>
          <a:xfrm flipV="1">
            <a:off x="3519817" y="615958"/>
            <a:ext cx="0" cy="600876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Connector 19"/>
          <p:cNvCxnSpPr/>
          <p:nvPr/>
        </p:nvCxnSpPr>
        <p:spPr>
          <a:xfrm flipV="1">
            <a:off x="2771800" y="1290379"/>
            <a:ext cx="0" cy="396000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Connector 19"/>
          <p:cNvCxnSpPr/>
          <p:nvPr/>
        </p:nvCxnSpPr>
        <p:spPr>
          <a:xfrm flipV="1">
            <a:off x="2026844" y="1993140"/>
            <a:ext cx="0" cy="210873"/>
          </a:xfrm>
          <a:prstGeom prst="line">
            <a:avLst/>
          </a:prstGeom>
          <a:ln w="19050">
            <a:prstDash val="sysDash"/>
            <a:headEnd type="diamond" w="med" len="med"/>
            <a:tailEnd type="diamond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9" name="图片 1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19231" y="3400016"/>
            <a:ext cx="222612" cy="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9" grpId="0"/>
      <p:bldP spid="49" grpId="1"/>
      <p:bldP spid="50" grpId="0"/>
      <p:bldP spid="50" grpId="1"/>
      <p:bldP spid="65" grpId="0" animBg="1"/>
      <p:bldP spid="67" grpId="0" animBg="1"/>
      <p:bldP spid="108" grpId="0"/>
      <p:bldP spid="108" grpId="1"/>
      <p:bldP spid="110" grpId="0"/>
      <p:bldP spid="110" grpId="1"/>
      <p:bldP spid="111" grpId="0"/>
      <p:bldP spid="111" grpId="1"/>
      <p:bldP spid="112" grpId="0"/>
      <p:bldP spid="112" grpId="1"/>
      <p:bldP spid="121" grpId="0"/>
      <p:bldP spid="122" grpId="0"/>
      <p:bldP spid="123" grpId="0"/>
      <p:bldP spid="124" grpId="0"/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25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92" y="916396"/>
            <a:ext cx="662940" cy="306324"/>
          </a:xfrm>
          <a:prstGeom prst="rect">
            <a:avLst/>
          </a:prstGeom>
        </p:spPr>
      </p:pic>
      <p:sp>
        <p:nvSpPr>
          <p:cNvPr id="26" name="TextBox 35"/>
          <p:cNvSpPr txBox="1"/>
          <p:nvPr/>
        </p:nvSpPr>
        <p:spPr>
          <a:xfrm>
            <a:off x="560342" y="1285521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(function of the parameter      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99" y="1373596"/>
            <a:ext cx="184709" cy="208483"/>
          </a:xfrm>
          <a:prstGeom prst="rect">
            <a:avLst/>
          </a:prstGeom>
        </p:spPr>
      </p:pic>
      <p:grpSp>
        <p:nvGrpSpPr>
          <p:cNvPr id="28" name="Group 48"/>
          <p:cNvGrpSpPr/>
          <p:nvPr/>
        </p:nvGrpSpPr>
        <p:grpSpPr>
          <a:xfrm>
            <a:off x="725216" y="1635646"/>
            <a:ext cx="3528392" cy="2914650"/>
            <a:chOff x="5310808" y="1104900"/>
            <a:chExt cx="3528392" cy="2914650"/>
          </a:xfrm>
        </p:grpSpPr>
        <p:graphicFrame>
          <p:nvGraphicFramePr>
            <p:cNvPr id="29" name="Chart 39"/>
            <p:cNvGraphicFramePr>
              <a:graphicFrameLocks/>
            </p:cNvGraphicFramePr>
            <p:nvPr>
              <p:extLst/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pic>
          <p:nvPicPr>
            <p:cNvPr id="30" name="Picture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808" y="2070974"/>
              <a:ext cx="354760" cy="163923"/>
            </a:xfrm>
            <a:prstGeom prst="rect">
              <a:avLst/>
            </a:prstGeom>
          </p:spPr>
        </p:pic>
        <p:pic>
          <p:nvPicPr>
            <p:cNvPr id="31" name="Picture 4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81128"/>
              <a:ext cx="122637" cy="138422"/>
            </a:xfrm>
            <a:prstGeom prst="rect">
              <a:avLst/>
            </a:prstGeom>
          </p:spPr>
        </p:pic>
      </p:grpSp>
      <p:sp>
        <p:nvSpPr>
          <p:cNvPr id="65" name="弧形 64"/>
          <p:cNvSpPr/>
          <p:nvPr/>
        </p:nvSpPr>
        <p:spPr>
          <a:xfrm rot="5400000" flipV="1">
            <a:off x="940533" y="1553369"/>
            <a:ext cx="3154969" cy="15121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3725" y="2521357"/>
            <a:ext cx="222612" cy="189220"/>
          </a:xfrm>
          <a:prstGeom prst="rect">
            <a:avLst/>
          </a:prstGeom>
        </p:spPr>
      </p:pic>
      <p:sp>
        <p:nvSpPr>
          <p:cNvPr id="67" name="弧形 66"/>
          <p:cNvSpPr/>
          <p:nvPr/>
        </p:nvSpPr>
        <p:spPr>
          <a:xfrm rot="5400000">
            <a:off x="947931" y="1589374"/>
            <a:ext cx="3154969" cy="144016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6" name="Straight Connector 33"/>
          <p:cNvCxnSpPr/>
          <p:nvPr/>
        </p:nvCxnSpPr>
        <p:spPr>
          <a:xfrm>
            <a:off x="4427984" y="843558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71" y="751195"/>
            <a:ext cx="3055813" cy="471525"/>
          </a:xfrm>
          <a:prstGeom prst="rect">
            <a:avLst/>
          </a:prstGeom>
        </p:spPr>
      </p:pic>
      <p:pic>
        <p:nvPicPr>
          <p:cNvPr id="60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71" y="1426980"/>
            <a:ext cx="1628607" cy="380516"/>
          </a:xfrm>
          <a:prstGeom prst="rect">
            <a:avLst/>
          </a:prstGeom>
        </p:spPr>
      </p:pic>
      <p:pic>
        <p:nvPicPr>
          <p:cNvPr id="74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71" y="1923678"/>
            <a:ext cx="2168249" cy="519183"/>
          </a:xfrm>
          <a:prstGeom prst="rect">
            <a:avLst/>
          </a:prstGeom>
        </p:spPr>
      </p:pic>
      <p:sp>
        <p:nvSpPr>
          <p:cNvPr id="75" name="TextBox 9"/>
          <p:cNvSpPr txBox="1"/>
          <p:nvPr/>
        </p:nvSpPr>
        <p:spPr>
          <a:xfrm>
            <a:off x="4961530" y="3207553"/>
            <a:ext cx="3684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梯度太小，收敛速度慢</a:t>
            </a:r>
            <a:endParaRPr lang="en-US" sz="1600" dirty="0"/>
          </a:p>
        </p:txBody>
      </p:sp>
      <p:sp>
        <p:nvSpPr>
          <p:cNvPr id="76" name="TextBox 10"/>
          <p:cNvSpPr txBox="1"/>
          <p:nvPr/>
        </p:nvSpPr>
        <p:spPr>
          <a:xfrm>
            <a:off x="4961530" y="3886938"/>
            <a:ext cx="407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梯度太大，容易跳过最小值，发散</a:t>
            </a:r>
            <a:endParaRPr lang="en-US" sz="1600" dirty="0"/>
          </a:p>
        </p:txBody>
      </p:sp>
      <p:sp>
        <p:nvSpPr>
          <p:cNvPr id="2" name="下箭头 1"/>
          <p:cNvSpPr/>
          <p:nvPr/>
        </p:nvSpPr>
        <p:spPr>
          <a:xfrm rot="655653">
            <a:off x="3213654" y="2837016"/>
            <a:ext cx="108323" cy="276867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7020" y="3603108"/>
            <a:ext cx="222612" cy="1892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8087" y="3125879"/>
            <a:ext cx="222612" cy="189220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 rot="1691124">
            <a:off x="3056400" y="3346435"/>
            <a:ext cx="73797" cy="275359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221" y="2521357"/>
            <a:ext cx="222612" cy="1892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4109" y="3792328"/>
            <a:ext cx="222612" cy="189220"/>
          </a:xfrm>
          <a:prstGeom prst="rect">
            <a:avLst/>
          </a:prstGeom>
        </p:spPr>
      </p:pic>
      <p:sp>
        <p:nvSpPr>
          <p:cNvPr id="24" name="下箭头 23"/>
          <p:cNvSpPr/>
          <p:nvPr/>
        </p:nvSpPr>
        <p:spPr>
          <a:xfrm rot="3538264">
            <a:off x="2735681" y="3778422"/>
            <a:ext cx="63240" cy="221743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1899" y="3125879"/>
            <a:ext cx="222612" cy="189220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20862778">
            <a:off x="1696191" y="2779389"/>
            <a:ext cx="79943" cy="235872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5132" y="3603108"/>
            <a:ext cx="222612" cy="1892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6711" y="3822690"/>
            <a:ext cx="222612" cy="189220"/>
          </a:xfrm>
          <a:prstGeom prst="rect">
            <a:avLst/>
          </a:prstGeom>
        </p:spPr>
      </p:pic>
      <p:sp>
        <p:nvSpPr>
          <p:cNvPr id="46" name="下箭头 45"/>
          <p:cNvSpPr/>
          <p:nvPr/>
        </p:nvSpPr>
        <p:spPr>
          <a:xfrm rot="19932789">
            <a:off x="1874598" y="3353857"/>
            <a:ext cx="101271" cy="261563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 rot="18085777">
            <a:off x="2228103" y="3779218"/>
            <a:ext cx="79282" cy="223942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5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4" grpId="0" animBg="1"/>
      <p:bldP spid="24" grpId="1" animBg="1"/>
      <p:bldP spid="37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079999"/>
            <a:ext cx="1419950" cy="197583"/>
          </a:xfrm>
          <a:prstGeom prst="rect">
            <a:avLst/>
          </a:prstGeom>
        </p:spPr>
      </p:pic>
      <p:sp>
        <p:nvSpPr>
          <p:cNvPr id="18" name="TextBox 9"/>
          <p:cNvSpPr txBox="1"/>
          <p:nvPr/>
        </p:nvSpPr>
        <p:spPr>
          <a:xfrm>
            <a:off x="434008" y="98249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Hypothesis:</a:t>
            </a:r>
            <a:endParaRPr lang="en-US" dirty="0"/>
          </a:p>
        </p:txBody>
      </p:sp>
      <p:pic>
        <p:nvPicPr>
          <p:cNvPr id="21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07" y="1575273"/>
            <a:ext cx="2304256" cy="323823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189710" y="1531499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Cost Function:</a:t>
            </a:r>
          </a:p>
        </p:txBody>
      </p:sp>
      <p:cxnSp>
        <p:nvCxnSpPr>
          <p:cNvPr id="25" name="Straight Connector 29"/>
          <p:cNvCxnSpPr/>
          <p:nvPr/>
        </p:nvCxnSpPr>
        <p:spPr>
          <a:xfrm>
            <a:off x="4355976" y="1079999"/>
            <a:ext cx="0" cy="3551313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84" y="1079999"/>
            <a:ext cx="1083373" cy="214117"/>
          </a:xfrm>
          <a:prstGeom prst="rect">
            <a:avLst/>
          </a:prstGeom>
        </p:spPr>
      </p:pic>
      <p:pic>
        <p:nvPicPr>
          <p:cNvPr id="28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94" y="1552752"/>
            <a:ext cx="2244553" cy="346344"/>
          </a:xfrm>
          <a:prstGeom prst="rect">
            <a:avLst/>
          </a:prstGeom>
        </p:spPr>
      </p:pic>
      <p:grpSp>
        <p:nvGrpSpPr>
          <p:cNvPr id="86" name="Group 48"/>
          <p:cNvGrpSpPr/>
          <p:nvPr/>
        </p:nvGrpSpPr>
        <p:grpSpPr>
          <a:xfrm>
            <a:off x="323528" y="2107275"/>
            <a:ext cx="3753462" cy="2686050"/>
            <a:chOff x="5334000" y="1104900"/>
            <a:chExt cx="3753462" cy="2686050"/>
          </a:xfrm>
        </p:grpSpPr>
        <p:graphicFrame>
          <p:nvGraphicFramePr>
            <p:cNvPr id="87" name="Chart 39"/>
            <p:cNvGraphicFramePr>
              <a:graphicFrameLocks/>
            </p:cNvGraphicFramePr>
            <p:nvPr>
              <p:extLst/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88" name="Picture 4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467" y="1440171"/>
              <a:ext cx="354760" cy="163923"/>
            </a:xfrm>
            <a:prstGeom prst="rect">
              <a:avLst/>
            </a:prstGeom>
          </p:spPr>
        </p:pic>
        <p:pic>
          <p:nvPicPr>
            <p:cNvPr id="89" name="Picture 4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215" y="3515115"/>
              <a:ext cx="151247" cy="170714"/>
            </a:xfrm>
            <a:prstGeom prst="rect">
              <a:avLst/>
            </a:prstGeom>
          </p:spPr>
        </p:pic>
      </p:grpSp>
      <p:sp>
        <p:nvSpPr>
          <p:cNvPr id="90" name="弧形 89"/>
          <p:cNvSpPr/>
          <p:nvPr/>
        </p:nvSpPr>
        <p:spPr>
          <a:xfrm rot="5400000" flipV="1">
            <a:off x="515653" y="2024998"/>
            <a:ext cx="3154969" cy="15121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8845" y="2992986"/>
            <a:ext cx="222612" cy="189220"/>
          </a:xfrm>
          <a:prstGeom prst="rect">
            <a:avLst/>
          </a:prstGeom>
        </p:spPr>
      </p:pic>
      <p:sp>
        <p:nvSpPr>
          <p:cNvPr id="92" name="弧形 91"/>
          <p:cNvSpPr/>
          <p:nvPr/>
        </p:nvSpPr>
        <p:spPr>
          <a:xfrm rot="5400000">
            <a:off x="523051" y="2061003"/>
            <a:ext cx="3154969" cy="144016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3" name="下箭头 92"/>
          <p:cNvSpPr/>
          <p:nvPr/>
        </p:nvSpPr>
        <p:spPr>
          <a:xfrm rot="655653">
            <a:off x="2788774" y="3308645"/>
            <a:ext cx="108323" cy="276867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2140" y="4074737"/>
            <a:ext cx="222612" cy="18922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83207" y="3597508"/>
            <a:ext cx="222612" cy="189220"/>
          </a:xfrm>
          <a:prstGeom prst="rect">
            <a:avLst/>
          </a:prstGeom>
        </p:spPr>
      </p:pic>
      <p:sp>
        <p:nvSpPr>
          <p:cNvPr id="96" name="下箭头 95"/>
          <p:cNvSpPr/>
          <p:nvPr/>
        </p:nvSpPr>
        <p:spPr>
          <a:xfrm rot="1691124">
            <a:off x="2631520" y="3818064"/>
            <a:ext cx="73797" cy="275359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下箭头 96"/>
          <p:cNvSpPr/>
          <p:nvPr/>
        </p:nvSpPr>
        <p:spPr>
          <a:xfrm rot="3538264">
            <a:off x="2310801" y="4250051"/>
            <a:ext cx="63240" cy="221743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7712" y="4251223"/>
            <a:ext cx="222612" cy="189220"/>
          </a:xfrm>
          <a:prstGeom prst="rect">
            <a:avLst/>
          </a:prstGeom>
        </p:spPr>
      </p:pic>
      <p:pic>
        <p:nvPicPr>
          <p:cNvPr id="99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06" y="1975989"/>
            <a:ext cx="3781216" cy="296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"/>
          <p:cNvSpPr txBox="1"/>
          <p:nvPr/>
        </p:nvSpPr>
        <p:spPr>
          <a:xfrm>
            <a:off x="4891980" y="98249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Hypothesis:</a:t>
            </a:r>
            <a:endParaRPr lang="en-US" dirty="0"/>
          </a:p>
        </p:txBody>
      </p:sp>
      <p:sp>
        <p:nvSpPr>
          <p:cNvPr id="101" name="TextBox 16"/>
          <p:cNvSpPr txBox="1"/>
          <p:nvPr/>
        </p:nvSpPr>
        <p:spPr>
          <a:xfrm>
            <a:off x="4647682" y="1531499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Cost Function:</a:t>
            </a:r>
          </a:p>
        </p:txBody>
      </p:sp>
      <p:sp>
        <p:nvSpPr>
          <p:cNvPr id="102" name="AutoShape 12"/>
          <p:cNvSpPr>
            <a:spLocks noChangeArrowheads="1"/>
          </p:cNvSpPr>
          <p:nvPr/>
        </p:nvSpPr>
        <p:spPr bwMode="auto">
          <a:xfrm>
            <a:off x="6955908" y="3136382"/>
            <a:ext cx="124405" cy="12478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AutoShape 15"/>
          <p:cNvCxnSpPr>
            <a:cxnSpLocks noChangeShapeType="1"/>
          </p:cNvCxnSpPr>
          <p:nvPr/>
        </p:nvCxnSpPr>
        <p:spPr bwMode="auto">
          <a:xfrm flipH="1" flipV="1">
            <a:off x="7010167" y="3182206"/>
            <a:ext cx="83246" cy="30250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8" name="AutoShape 12"/>
          <p:cNvSpPr>
            <a:spLocks noChangeArrowheads="1"/>
          </p:cNvSpPr>
          <p:nvPr/>
        </p:nvSpPr>
        <p:spPr bwMode="auto">
          <a:xfrm>
            <a:off x="7031210" y="3415516"/>
            <a:ext cx="124405" cy="12478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1" name="AutoShape 12"/>
          <p:cNvSpPr>
            <a:spLocks noChangeArrowheads="1"/>
          </p:cNvSpPr>
          <p:nvPr/>
        </p:nvSpPr>
        <p:spPr bwMode="auto">
          <a:xfrm>
            <a:off x="6889434" y="3627357"/>
            <a:ext cx="124405" cy="12478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4" name="AutoShape 12"/>
          <p:cNvSpPr>
            <a:spLocks noChangeArrowheads="1"/>
          </p:cNvSpPr>
          <p:nvPr/>
        </p:nvSpPr>
        <p:spPr bwMode="auto">
          <a:xfrm>
            <a:off x="7001197" y="3757041"/>
            <a:ext cx="124405" cy="124783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5" name="AutoShape 15"/>
          <p:cNvCxnSpPr>
            <a:cxnSpLocks noChangeShapeType="1"/>
          </p:cNvCxnSpPr>
          <p:nvPr/>
        </p:nvCxnSpPr>
        <p:spPr bwMode="auto">
          <a:xfrm>
            <a:off x="6951637" y="3687319"/>
            <a:ext cx="111762" cy="1296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8" name="AutoShape 15"/>
          <p:cNvCxnSpPr>
            <a:cxnSpLocks noChangeShapeType="1"/>
          </p:cNvCxnSpPr>
          <p:nvPr/>
        </p:nvCxnSpPr>
        <p:spPr bwMode="auto">
          <a:xfrm flipH="1">
            <a:off x="6941677" y="3477908"/>
            <a:ext cx="152868" cy="2142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30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8" grpId="0" animBg="1"/>
      <p:bldP spid="111" grpId="0" animBg="1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"/>
          <p:cNvSpPr txBox="1"/>
          <p:nvPr/>
        </p:nvSpPr>
        <p:spPr>
          <a:xfrm>
            <a:off x="323528" y="915566"/>
            <a:ext cx="30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2000" dirty="0" smtClean="0"/>
              <a:t>Gradient descent algorithm</a:t>
            </a:r>
            <a:endParaRPr lang="en-US" sz="2000" dirty="0"/>
          </a:p>
        </p:txBody>
      </p:sp>
      <p:pic>
        <p:nvPicPr>
          <p:cNvPr id="28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7654"/>
            <a:ext cx="2754276" cy="1501681"/>
          </a:xfrm>
          <a:prstGeom prst="rect">
            <a:avLst/>
          </a:prstGeom>
        </p:spPr>
      </p:pic>
      <p:sp>
        <p:nvSpPr>
          <p:cNvPr id="31" name="标题 20"/>
          <p:cNvSpPr txBox="1">
            <a:spLocks/>
          </p:cNvSpPr>
          <p:nvPr/>
        </p:nvSpPr>
        <p:spPr bwMode="auto">
          <a:xfrm>
            <a:off x="181722" y="157852"/>
            <a:ext cx="374220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 smtClean="0">
                <a:solidFill>
                  <a:prstClr val="white"/>
                </a:solidFill>
              </a:rPr>
              <a:t>Gradient </a:t>
            </a:r>
            <a:r>
              <a:rPr lang="en-US" altLang="zh-CN" b="1" dirty="0">
                <a:solidFill>
                  <a:prstClr val="white"/>
                </a:solidFill>
              </a:rPr>
              <a:t>descent </a:t>
            </a:r>
            <a:r>
              <a:rPr lang="en-US" altLang="zh-CN" b="1" dirty="0" smtClean="0">
                <a:solidFill>
                  <a:prstClr val="white"/>
                </a:solidFill>
              </a:rPr>
              <a:t>algorithm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2"/>
          <a:stretch/>
        </p:blipFill>
        <p:spPr>
          <a:xfrm>
            <a:off x="4536504" y="962395"/>
            <a:ext cx="1152128" cy="494516"/>
          </a:xfrm>
          <a:prstGeom prst="rect">
            <a:avLst/>
          </a:prstGeom>
        </p:spPr>
      </p:pic>
      <p:cxnSp>
        <p:nvCxnSpPr>
          <p:cNvPr id="33" name="Straight Connector 58"/>
          <p:cNvCxnSpPr/>
          <p:nvPr/>
        </p:nvCxnSpPr>
        <p:spPr>
          <a:xfrm>
            <a:off x="4067944" y="843558"/>
            <a:ext cx="0" cy="216024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702220" y="915566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20" y="915566"/>
                <a:ext cx="2880320" cy="5881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688632" y="1623536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32" y="1623536"/>
                <a:ext cx="2880320" cy="58817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4536504" y="2638905"/>
            <a:ext cx="1944216" cy="309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588224" y="2499742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499742"/>
                <a:ext cx="2880320" cy="58817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586168" y="3269810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/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3269810"/>
                <a:ext cx="2880320" cy="5881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586168" y="2343544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2343544"/>
                <a:ext cx="2880320" cy="58817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586168" y="3057619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3057619"/>
                <a:ext cx="2880320" cy="58817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586168" y="4010630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/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4010630"/>
                <a:ext cx="2880320" cy="588174"/>
              </a:xfrm>
              <a:prstGeom prst="rect">
                <a:avLst/>
              </a:prstGeom>
              <a:blipFill rotWithShape="0">
                <a:blip r:embed="rId16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586168" y="4431848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/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4431848"/>
                <a:ext cx="2880320" cy="588174"/>
              </a:xfrm>
              <a:prstGeom prst="rect">
                <a:avLst/>
              </a:prstGeom>
              <a:blipFill rotWithShape="0">
                <a:blip r:embed="rId17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6586168" y="3711768"/>
                <a:ext cx="2880320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pt-BR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微软雅黑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  <a:ea typeface="微软雅黑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/>
                              </m:s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68" y="3711768"/>
                <a:ext cx="2880320" cy="588174"/>
              </a:xfrm>
              <a:prstGeom prst="rect">
                <a:avLst/>
              </a:prstGeom>
              <a:blipFill rotWithShape="0">
                <a:blip r:embed="rId1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0"/>
          <a:stretch/>
        </p:blipFill>
        <p:spPr>
          <a:xfrm>
            <a:off x="4509311" y="2499742"/>
            <a:ext cx="1949582" cy="314407"/>
          </a:xfrm>
          <a:prstGeom prst="rect">
            <a:avLst/>
          </a:prstGeom>
        </p:spPr>
      </p:pic>
      <p:pic>
        <p:nvPicPr>
          <p:cNvPr id="19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2" y="1707654"/>
            <a:ext cx="3833833" cy="14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23457E-6 L -0.47257 0.2071 " pathEditMode="relative" rAng="0" ptsTypes="AA">
                                      <p:cBhvr>
                                        <p:cTn id="56" dur="1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1034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60494E-6 L -0.48021 -0.08673 " pathEditMode="relative" rAng="0" ptsTypes="AA">
                                      <p:cBhvr>
                                        <p:cTn id="58" dur="1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-435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02101 0.23333 " pathEditMode="relative" rAng="0" ptsTypes="AA">
                                      <p:cBhvr>
                                        <p:cTn id="107" dur="1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1166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3951E-6 L -0.02344 -0.17469 " pathEditMode="relative" rAng="0" ptsTypes="AA">
                                      <p:cBhvr>
                                        <p:cTn id="109" dur="1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8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1" grpId="0"/>
      <p:bldP spid="41" grpId="1"/>
      <p:bldP spid="43" grpId="0"/>
      <p:bldP spid="43" grpId="1"/>
      <p:bldP spid="44" grpId="0"/>
      <p:bldP spid="44" grpId="1"/>
      <p:bldP spid="46" grpId="0"/>
      <p:bldP spid="46" grpId="1"/>
      <p:bldP spid="47" grpId="0"/>
      <p:bldP spid="47" grpId="1"/>
      <p:bldP spid="48" grpId="0"/>
      <p:bldP spid="48" grpId="2"/>
      <p:bldP spid="49" grpId="0"/>
      <p:bldP spid="49" grpId="1"/>
      <p:bldP spid="50" grpId="0"/>
      <p:bldP spid="5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heme/theme1.xml><?xml version="1.0" encoding="utf-8"?>
<a:theme xmlns:a="http://schemas.openxmlformats.org/drawingml/2006/main" name="第一PPT：WWW.1PPT.COM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10880</TotalTime>
  <Words>1743</Words>
  <Application>Microsoft Office PowerPoint</Application>
  <PresentationFormat>全屏显示(16:9)</PresentationFormat>
  <Paragraphs>662</Paragraphs>
  <Slides>43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CMR10</vt:lpstr>
      <vt:lpstr>LMRoman10-Regular-Identity-H</vt:lpstr>
      <vt:lpstr>NotoSansCJKsc-Light-Identity-H</vt:lpstr>
      <vt:lpstr>Roboto-Light</vt:lpstr>
      <vt:lpstr>Swis721 Th BT</vt:lpstr>
      <vt:lpstr>华文行楷</vt:lpstr>
      <vt:lpstr>宋体</vt:lpstr>
      <vt:lpstr>微软雅黑</vt:lpstr>
      <vt:lpstr>Arial</vt:lpstr>
      <vt:lpstr>Arial</vt:lpstr>
      <vt:lpstr>Calibri</vt:lpstr>
      <vt:lpstr>Cambria Math</vt:lpstr>
      <vt:lpstr>Helvetica</vt:lpstr>
      <vt:lpstr>LilyUPC</vt:lpstr>
      <vt:lpstr>Symbol</vt:lpstr>
      <vt:lpstr>Times New Roman</vt:lpstr>
      <vt:lpstr>Wingdings</vt:lpstr>
      <vt:lpstr>第一PPT：WWW.1PPT.COM​</vt:lpstr>
      <vt:lpstr>公式</vt:lpstr>
      <vt:lpstr>VISIO</vt:lpstr>
      <vt:lpstr>PowerPoint 演示文稿</vt:lpstr>
      <vt:lpstr>Key words</vt:lpstr>
      <vt:lpstr>Linear Regression</vt:lpstr>
      <vt:lpstr>Linear Regression</vt:lpstr>
      <vt:lpstr>Linear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ywl</cp:lastModifiedBy>
  <cp:revision>559</cp:revision>
  <dcterms:created xsi:type="dcterms:W3CDTF">2015-04-24T01:01:13Z</dcterms:created>
  <dcterms:modified xsi:type="dcterms:W3CDTF">2017-03-13T06:13:56Z</dcterms:modified>
</cp:coreProperties>
</file>